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8" roundtripDataSignature="AMtx7mgbl4GjgoTg1SKJkjw4qrFKX9Xdm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18"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1" name="Google Shape;27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8" name="Google Shape;27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4" name="Google Shape;284;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5" name="Google Shape;285;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7" name="Google Shape;307;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 name="Google Shape;157;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1" name="Google Shape;261;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3"/>
          <p:cNvSpPr/>
          <p:nvPr>
            <p:ph idx="2" type="pic"/>
          </p:nvPr>
        </p:nvSpPr>
        <p:spPr>
          <a:xfrm>
            <a:off x="5183188" y="987425"/>
            <a:ext cx="6172200" cy="4873625"/>
          </a:xfrm>
          <a:prstGeom prst="rect">
            <a:avLst/>
          </a:prstGeom>
          <a:noFill/>
          <a:ln>
            <a:noFill/>
          </a:ln>
        </p:spPr>
      </p:sp>
      <p:sp>
        <p:nvSpPr>
          <p:cNvPr id="68" name="Google Shape;68;p2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p:nvPr/>
        </p:nvSpPr>
        <p:spPr>
          <a:xfrm>
            <a:off x="2151327" y="118185"/>
            <a:ext cx="10038000" cy="6472800"/>
          </a:xfrm>
          <a:prstGeom prst="rect">
            <a:avLst/>
          </a:prstGeom>
          <a:solidFill>
            <a:schemeClr val="accent1"/>
          </a:solidFill>
          <a:ln cap="flat" cmpd="sng" w="12700">
            <a:solidFill>
              <a:srgbClr val="2F528F">
                <a:alpha val="49803"/>
              </a:srgbClr>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0" name="Google Shape;90;p1"/>
          <p:cNvSpPr txBox="1"/>
          <p:nvPr/>
        </p:nvSpPr>
        <p:spPr>
          <a:xfrm rot="-5400000">
            <a:off x="1390742" y="2211803"/>
            <a:ext cx="1921268"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000" u="none" cap="none" strike="noStrike">
                <a:solidFill>
                  <a:schemeClr val="lt1"/>
                </a:solidFill>
                <a:latin typeface="Calibri"/>
                <a:ea typeface="Calibri"/>
                <a:cs typeface="Calibri"/>
                <a:sym typeface="Calibri"/>
              </a:rPr>
              <a:t>Front Controller</a:t>
            </a:r>
            <a:endParaRPr/>
          </a:p>
        </p:txBody>
      </p:sp>
      <p:sp>
        <p:nvSpPr>
          <p:cNvPr id="91" name="Google Shape;91;p1"/>
          <p:cNvSpPr/>
          <p:nvPr/>
        </p:nvSpPr>
        <p:spPr>
          <a:xfrm>
            <a:off x="4267200" y="532813"/>
            <a:ext cx="1828800" cy="955500"/>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Handler Mapping</a:t>
            </a:r>
            <a:endParaRPr/>
          </a:p>
        </p:txBody>
      </p:sp>
      <p:sp>
        <p:nvSpPr>
          <p:cNvPr id="92" name="Google Shape;92;p1"/>
          <p:cNvSpPr/>
          <p:nvPr/>
        </p:nvSpPr>
        <p:spPr>
          <a:xfrm>
            <a:off x="7420109" y="1708076"/>
            <a:ext cx="1828800" cy="955496"/>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Controller</a:t>
            </a:r>
            <a:endParaRPr/>
          </a:p>
        </p:txBody>
      </p:sp>
      <p:sp>
        <p:nvSpPr>
          <p:cNvPr id="93" name="Google Shape;93;p1"/>
          <p:cNvSpPr/>
          <p:nvPr/>
        </p:nvSpPr>
        <p:spPr>
          <a:xfrm>
            <a:off x="4322303" y="3202275"/>
            <a:ext cx="1828800" cy="955496"/>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View</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Resolver</a:t>
            </a:r>
            <a:endParaRPr/>
          </a:p>
        </p:txBody>
      </p:sp>
      <p:cxnSp>
        <p:nvCxnSpPr>
          <p:cNvPr id="94" name="Google Shape;94;p1"/>
          <p:cNvCxnSpPr/>
          <p:nvPr/>
        </p:nvCxnSpPr>
        <p:spPr>
          <a:xfrm flipH="1" rot="10800000">
            <a:off x="287244" y="856869"/>
            <a:ext cx="4036500" cy="11700"/>
          </a:xfrm>
          <a:prstGeom prst="curvedConnector3">
            <a:avLst>
              <a:gd fmla="val 50000" name="adj1"/>
            </a:avLst>
          </a:prstGeom>
          <a:noFill/>
          <a:ln cap="flat" cmpd="sng" w="57150">
            <a:solidFill>
              <a:schemeClr val="accent4"/>
            </a:solidFill>
            <a:prstDash val="solid"/>
            <a:miter lim="800000"/>
            <a:headEnd len="sm" w="sm" type="none"/>
            <a:tailEnd len="med" w="med" type="triangle"/>
          </a:ln>
        </p:spPr>
      </p:cxnSp>
      <p:cxnSp>
        <p:nvCxnSpPr>
          <p:cNvPr id="95" name="Google Shape;95;p1"/>
          <p:cNvCxnSpPr>
            <a:stCxn id="91" idx="3"/>
            <a:endCxn id="92" idx="0"/>
          </p:cNvCxnSpPr>
          <p:nvPr/>
        </p:nvCxnSpPr>
        <p:spPr>
          <a:xfrm>
            <a:off x="6096000" y="1010563"/>
            <a:ext cx="2238600" cy="697500"/>
          </a:xfrm>
          <a:prstGeom prst="curvedConnector2">
            <a:avLst/>
          </a:prstGeom>
          <a:noFill/>
          <a:ln cap="flat" cmpd="sng" w="57150">
            <a:solidFill>
              <a:schemeClr val="accent4"/>
            </a:solidFill>
            <a:prstDash val="solid"/>
            <a:miter lim="800000"/>
            <a:headEnd len="sm" w="sm" type="none"/>
            <a:tailEnd len="med" w="med" type="triangle"/>
          </a:ln>
        </p:spPr>
      </p:cxnSp>
      <p:cxnSp>
        <p:nvCxnSpPr>
          <p:cNvPr id="96" name="Google Shape;96;p1"/>
          <p:cNvCxnSpPr/>
          <p:nvPr/>
        </p:nvCxnSpPr>
        <p:spPr>
          <a:xfrm rot="10800000">
            <a:off x="233903" y="3632029"/>
            <a:ext cx="4088400" cy="18900"/>
          </a:xfrm>
          <a:prstGeom prst="curvedConnector3">
            <a:avLst>
              <a:gd fmla="val 50001" name="adj1"/>
            </a:avLst>
          </a:prstGeom>
          <a:noFill/>
          <a:ln cap="flat" cmpd="sng" w="57150">
            <a:solidFill>
              <a:schemeClr val="accent4"/>
            </a:solidFill>
            <a:prstDash val="solid"/>
            <a:miter lim="800000"/>
            <a:headEnd len="sm" w="sm" type="none"/>
            <a:tailEnd len="med" w="med" type="triangle"/>
          </a:ln>
        </p:spPr>
      </p:cxnSp>
      <p:cxnSp>
        <p:nvCxnSpPr>
          <p:cNvPr id="97" name="Google Shape;97;p1"/>
          <p:cNvCxnSpPr>
            <a:stCxn id="92" idx="2"/>
            <a:endCxn id="93" idx="3"/>
          </p:cNvCxnSpPr>
          <p:nvPr/>
        </p:nvCxnSpPr>
        <p:spPr>
          <a:xfrm rot="5400000">
            <a:off x="6734609" y="2080072"/>
            <a:ext cx="1016400" cy="2183400"/>
          </a:xfrm>
          <a:prstGeom prst="curvedConnector2">
            <a:avLst/>
          </a:prstGeom>
          <a:noFill/>
          <a:ln cap="flat" cmpd="sng" w="57150">
            <a:solidFill>
              <a:schemeClr val="accent4"/>
            </a:solidFill>
            <a:prstDash val="solid"/>
            <a:miter lim="800000"/>
            <a:headEnd len="sm" w="sm" type="none"/>
            <a:tailEnd len="med" w="med" type="triangle"/>
          </a:ln>
        </p:spPr>
      </p:cxnSp>
      <p:sp>
        <p:nvSpPr>
          <p:cNvPr id="98" name="Google Shape;98;p1"/>
          <p:cNvSpPr txBox="1"/>
          <p:nvPr/>
        </p:nvSpPr>
        <p:spPr>
          <a:xfrm>
            <a:off x="1514409" y="825904"/>
            <a:ext cx="94429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Request</a:t>
            </a:r>
            <a:endParaRPr/>
          </a:p>
        </p:txBody>
      </p:sp>
      <p:sp>
        <p:nvSpPr>
          <p:cNvPr id="99" name="Google Shape;99;p1"/>
          <p:cNvSpPr txBox="1"/>
          <p:nvPr/>
        </p:nvSpPr>
        <p:spPr>
          <a:xfrm>
            <a:off x="1571120" y="3585814"/>
            <a:ext cx="108151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Response</a:t>
            </a:r>
            <a:endParaRPr/>
          </a:p>
        </p:txBody>
      </p:sp>
      <p:sp>
        <p:nvSpPr>
          <p:cNvPr id="100" name="Google Shape;100;p1"/>
          <p:cNvSpPr txBox="1"/>
          <p:nvPr/>
        </p:nvSpPr>
        <p:spPr>
          <a:xfrm>
            <a:off x="2474413" y="868569"/>
            <a:ext cx="125002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Calibri"/>
                <a:ea typeface="Calibri"/>
                <a:cs typeface="Calibri"/>
                <a:sym typeface="Calibri"/>
              </a:rPr>
              <a:t>Get: /products</a:t>
            </a:r>
            <a:endParaRPr/>
          </a:p>
        </p:txBody>
      </p:sp>
      <p:sp>
        <p:nvSpPr>
          <p:cNvPr id="101" name="Google Shape;101;p1"/>
          <p:cNvSpPr/>
          <p:nvPr/>
        </p:nvSpPr>
        <p:spPr>
          <a:xfrm rot="1003718">
            <a:off x="6868772" y="810994"/>
            <a:ext cx="1102674"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Calibri"/>
                <a:ea typeface="Calibri"/>
                <a:cs typeface="Calibri"/>
                <a:sym typeface="Calibri"/>
              </a:rPr>
              <a:t>Get </a:t>
            </a:r>
            <a:endParaRPr/>
          </a:p>
          <a:p>
            <a:pPr indent="0" lvl="0" marL="0" marR="0" rtl="0" algn="l">
              <a:spcBef>
                <a:spcPts val="0"/>
              </a:spcBef>
              <a:spcAft>
                <a:spcPts val="0"/>
              </a:spcAft>
              <a:buNone/>
            </a:pPr>
            <a:r>
              <a:rPr lang="en-US" sz="1400">
                <a:solidFill>
                  <a:schemeClr val="lt1"/>
                </a:solidFill>
                <a:latin typeface="Calibri"/>
                <a:ea typeface="Calibri"/>
                <a:cs typeface="Calibri"/>
                <a:sym typeface="Calibri"/>
              </a:rPr>
              <a:t>/products</a:t>
            </a:r>
            <a:endParaRPr/>
          </a:p>
        </p:txBody>
      </p:sp>
      <p:sp>
        <p:nvSpPr>
          <p:cNvPr id="102" name="Google Shape;102;p1"/>
          <p:cNvSpPr txBox="1"/>
          <p:nvPr/>
        </p:nvSpPr>
        <p:spPr>
          <a:xfrm>
            <a:off x="9387693" y="1862658"/>
            <a:ext cx="237064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Calibri"/>
                <a:ea typeface="Calibri"/>
                <a:cs typeface="Calibri"/>
                <a:sym typeface="Calibri"/>
              </a:rPr>
              <a:t>/products: getAllProduct() =&gt; {}</a:t>
            </a:r>
            <a:endParaRPr/>
          </a:p>
          <a:p>
            <a:pPr indent="0" lvl="0" marL="0" marR="0" rtl="0" algn="l">
              <a:spcBef>
                <a:spcPts val="0"/>
              </a:spcBef>
              <a:spcAft>
                <a:spcPts val="0"/>
              </a:spcAft>
              <a:buNone/>
            </a:pPr>
            <a:r>
              <a:rPr lang="en-US" sz="1200">
                <a:solidFill>
                  <a:schemeClr val="lt1"/>
                </a:solidFill>
                <a:latin typeface="Calibri"/>
                <a:ea typeface="Calibri"/>
                <a:cs typeface="Calibri"/>
                <a:sym typeface="Calibri"/>
              </a:rPr>
              <a:t>/edit-product: showEditForm()=&gt; {}</a:t>
            </a:r>
            <a:endParaRPr/>
          </a:p>
          <a:p>
            <a:pPr indent="0" lvl="0" marL="0" marR="0" rtl="0" algn="l">
              <a:spcBef>
                <a:spcPts val="0"/>
              </a:spcBef>
              <a:spcAft>
                <a:spcPts val="0"/>
              </a:spcAft>
              <a:buNone/>
            </a:pPr>
            <a:r>
              <a:rPr lang="en-US" sz="1200">
                <a:solidFill>
                  <a:schemeClr val="lt1"/>
                </a:solidFill>
                <a:latin typeface="Calibri"/>
                <a:ea typeface="Calibri"/>
                <a:cs typeface="Calibri"/>
                <a:sym typeface="Calibri"/>
              </a:rPr>
              <a:t>/orders: getAllOrder=&gt;</a:t>
            </a:r>
            <a:endParaRPr/>
          </a:p>
        </p:txBody>
      </p:sp>
      <p:sp>
        <p:nvSpPr>
          <p:cNvPr id="103" name="Google Shape;103;p1"/>
          <p:cNvSpPr txBox="1"/>
          <p:nvPr/>
        </p:nvSpPr>
        <p:spPr>
          <a:xfrm rot="-1751300">
            <a:off x="6813411" y="3304821"/>
            <a:ext cx="201471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lt1"/>
                </a:solidFill>
                <a:latin typeface="Calibri"/>
                <a:ea typeface="Calibri"/>
                <a:cs typeface="Calibri"/>
                <a:sym typeface="Calibri"/>
              </a:rPr>
              <a:t>getAllProduct() =&gt; viewName</a:t>
            </a:r>
            <a:endParaRPr/>
          </a:p>
        </p:txBody>
      </p:sp>
      <p:pic>
        <p:nvPicPr>
          <p:cNvPr id="104" name="Google Shape;104;p1"/>
          <p:cNvPicPr preferRelativeResize="0"/>
          <p:nvPr/>
        </p:nvPicPr>
        <p:blipFill rotWithShape="1">
          <a:blip r:embed="rId3">
            <a:alphaModFix/>
          </a:blip>
          <a:srcRect b="0" l="0" r="0" t="0"/>
          <a:stretch/>
        </p:blipFill>
        <p:spPr>
          <a:xfrm>
            <a:off x="4440859" y="4364768"/>
            <a:ext cx="1481482" cy="2093591"/>
          </a:xfrm>
          <a:prstGeom prst="rect">
            <a:avLst/>
          </a:prstGeom>
          <a:noFill/>
          <a:ln>
            <a:noFill/>
          </a:ln>
        </p:spPr>
      </p:pic>
      <p:sp>
        <p:nvSpPr>
          <p:cNvPr id="105" name="Google Shape;105;p1"/>
          <p:cNvSpPr txBox="1"/>
          <p:nvPr/>
        </p:nvSpPr>
        <p:spPr>
          <a:xfrm>
            <a:off x="7672031" y="223451"/>
            <a:ext cx="3289555"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200">
                <a:solidFill>
                  <a:srgbClr val="D8D8D8"/>
                </a:solidFill>
                <a:latin typeface="Calibri"/>
                <a:ea typeface="Calibri"/>
                <a:cs typeface="Calibri"/>
                <a:sym typeface="Calibri"/>
              </a:rPr>
              <a:t>Handler Mapping có nhiệm vụ từ request xác định</a:t>
            </a:r>
            <a:endParaRPr/>
          </a:p>
          <a:p>
            <a:pPr indent="0" lvl="0" marL="0" marR="0" rtl="0" algn="l">
              <a:spcBef>
                <a:spcPts val="0"/>
              </a:spcBef>
              <a:spcAft>
                <a:spcPts val="0"/>
              </a:spcAft>
              <a:buNone/>
            </a:pPr>
            <a:r>
              <a:rPr i="1" lang="en-US" sz="1200">
                <a:solidFill>
                  <a:srgbClr val="D8D8D8"/>
                </a:solidFill>
                <a:latin typeface="Calibri"/>
                <a:ea typeface="Calibri"/>
                <a:cs typeface="Calibri"/>
                <a:sym typeface="Calibri"/>
              </a:rPr>
              <a:t>yêu cầu đến controller nào và hàm nào được gọi,</a:t>
            </a:r>
            <a:endParaRPr/>
          </a:p>
          <a:p>
            <a:pPr indent="0" lvl="0" marL="0" marR="0" rtl="0" algn="l">
              <a:spcBef>
                <a:spcPts val="0"/>
              </a:spcBef>
              <a:spcAft>
                <a:spcPts val="0"/>
              </a:spcAft>
              <a:buNone/>
            </a:pPr>
            <a:r>
              <a:rPr i="1" lang="en-US" sz="1200">
                <a:solidFill>
                  <a:srgbClr val="D8D8D8"/>
                </a:solidFill>
                <a:latin typeface="Calibri"/>
                <a:ea typeface="Calibri"/>
                <a:cs typeface="Calibri"/>
                <a:sym typeface="Calibri"/>
              </a:rPr>
              <a:t>Có thì gọi đến</a:t>
            </a:r>
            <a:endParaRPr/>
          </a:p>
          <a:p>
            <a:pPr indent="0" lvl="0" marL="0" marR="0" rtl="0" algn="l">
              <a:spcBef>
                <a:spcPts val="0"/>
              </a:spcBef>
              <a:spcAft>
                <a:spcPts val="0"/>
              </a:spcAft>
              <a:buNone/>
            </a:pPr>
            <a:r>
              <a:rPr i="1" lang="en-US" sz="1200">
                <a:solidFill>
                  <a:srgbClr val="D8D8D8"/>
                </a:solidFill>
                <a:latin typeface="Calibri"/>
                <a:ea typeface="Calibri"/>
                <a:cs typeface="Calibri"/>
                <a:sym typeface="Calibri"/>
              </a:rPr>
              <a:t>Không thì hiện 404 (404 này k có .jsp, .html)</a:t>
            </a:r>
            <a:endParaRPr/>
          </a:p>
          <a:p>
            <a:pPr indent="0" lvl="0" marL="0" marR="0" rtl="0" algn="l">
              <a:spcBef>
                <a:spcPts val="0"/>
              </a:spcBef>
              <a:spcAft>
                <a:spcPts val="0"/>
              </a:spcAft>
              <a:buNone/>
            </a:pPr>
            <a:r>
              <a:t/>
            </a:r>
            <a:endParaRPr i="1" sz="1200">
              <a:solidFill>
                <a:srgbClr val="D8D8D8"/>
              </a:solidFill>
              <a:latin typeface="Calibri"/>
              <a:ea typeface="Calibri"/>
              <a:cs typeface="Calibri"/>
              <a:sym typeface="Calibri"/>
            </a:endParaRPr>
          </a:p>
        </p:txBody>
      </p:sp>
      <p:sp>
        <p:nvSpPr>
          <p:cNvPr id="106" name="Google Shape;106;p1"/>
          <p:cNvSpPr txBox="1"/>
          <p:nvPr/>
        </p:nvSpPr>
        <p:spPr>
          <a:xfrm>
            <a:off x="6269661" y="4811398"/>
            <a:ext cx="5054332"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200">
                <a:solidFill>
                  <a:srgbClr val="FFFF00"/>
                </a:solidFill>
                <a:latin typeface="Calibri"/>
                <a:ea typeface="Calibri"/>
                <a:cs typeface="Calibri"/>
                <a:sym typeface="Calibri"/>
              </a:rPr>
              <a:t>View Resolver có nhiệm vụ ngồi uống trà đá </a:t>
            </a:r>
            <a:endParaRPr/>
          </a:p>
          <a:p>
            <a:pPr indent="0" lvl="0" marL="0" marR="0" rtl="0" algn="l">
              <a:spcBef>
                <a:spcPts val="0"/>
              </a:spcBef>
              <a:spcAft>
                <a:spcPts val="0"/>
              </a:spcAft>
              <a:buNone/>
            </a:pPr>
            <a:r>
              <a:rPr i="1" lang="en-US" sz="1200">
                <a:solidFill>
                  <a:srgbClr val="FFFF00"/>
                </a:solidFill>
                <a:latin typeface="Calibri"/>
                <a:ea typeface="Calibri"/>
                <a:cs typeface="Calibri"/>
                <a:sym typeface="Calibri"/>
              </a:rPr>
              <a:t>chờ một controller gửi đến một tâm thư </a:t>
            </a:r>
            <a:endParaRPr/>
          </a:p>
          <a:p>
            <a:pPr indent="0" lvl="0" marL="0" marR="0" rtl="0" algn="l">
              <a:spcBef>
                <a:spcPts val="0"/>
              </a:spcBef>
              <a:spcAft>
                <a:spcPts val="0"/>
              </a:spcAft>
              <a:buNone/>
            </a:pPr>
            <a:r>
              <a:rPr i="1" lang="en-US" sz="1200">
                <a:solidFill>
                  <a:srgbClr val="FFFF00"/>
                </a:solidFill>
                <a:latin typeface="Calibri"/>
                <a:ea typeface="Calibri"/>
                <a:cs typeface="Calibri"/>
                <a:sym typeface="Calibri"/>
              </a:rPr>
              <a:t>có nội dung là tên của một view (ở đây là jsp hoặc html ở bài 3) </a:t>
            </a:r>
            <a:endParaRPr/>
          </a:p>
          <a:p>
            <a:pPr indent="0" lvl="0" marL="0" marR="0" rtl="0" algn="l">
              <a:spcBef>
                <a:spcPts val="0"/>
              </a:spcBef>
              <a:spcAft>
                <a:spcPts val="0"/>
              </a:spcAft>
              <a:buNone/>
            </a:pPr>
            <a:r>
              <a:rPr i="1" lang="en-US" sz="1200">
                <a:solidFill>
                  <a:srgbClr val="FFFF00"/>
                </a:solidFill>
                <a:latin typeface="Calibri"/>
                <a:ea typeface="Calibri"/>
                <a:cs typeface="Calibri"/>
                <a:sym typeface="Calibri"/>
              </a:rPr>
              <a:t>Sau khi nhân tên view, tìm trong webapp xem có không, </a:t>
            </a:r>
            <a:endParaRPr/>
          </a:p>
          <a:p>
            <a:pPr indent="0" lvl="0" marL="0" marR="0" rtl="0" algn="l">
              <a:spcBef>
                <a:spcPts val="0"/>
              </a:spcBef>
              <a:spcAft>
                <a:spcPts val="0"/>
              </a:spcAft>
              <a:buNone/>
            </a:pPr>
            <a:r>
              <a:rPr i="1" lang="en-US" sz="1200">
                <a:solidFill>
                  <a:srgbClr val="FFFF00"/>
                </a:solidFill>
                <a:latin typeface="Calibri"/>
                <a:ea typeface="Calibri"/>
                <a:cs typeface="Calibri"/>
                <a:sym typeface="Calibri"/>
              </a:rPr>
              <a:t>có thì hiển thị ra, </a:t>
            </a:r>
            <a:endParaRPr/>
          </a:p>
          <a:p>
            <a:pPr indent="0" lvl="0" marL="0" marR="0" rtl="0" algn="l">
              <a:spcBef>
                <a:spcPts val="0"/>
              </a:spcBef>
              <a:spcAft>
                <a:spcPts val="0"/>
              </a:spcAft>
              <a:buNone/>
            </a:pPr>
            <a:r>
              <a:rPr i="1" lang="en-US" sz="1200">
                <a:solidFill>
                  <a:srgbClr val="FFFF00"/>
                </a:solidFill>
                <a:latin typeface="Calibri"/>
                <a:ea typeface="Calibri"/>
                <a:cs typeface="Calibri"/>
                <a:sym typeface="Calibri"/>
              </a:rPr>
              <a:t>ko thì báo 404: 404 này thường có một dòng thông báo liên quan tới .jsp, .html</a:t>
            </a:r>
            <a:endParaRPr/>
          </a:p>
        </p:txBody>
      </p:sp>
      <p:sp>
        <p:nvSpPr>
          <p:cNvPr id="107" name="Google Shape;107;p1"/>
          <p:cNvSpPr txBox="1"/>
          <p:nvPr/>
        </p:nvSpPr>
        <p:spPr>
          <a:xfrm>
            <a:off x="8587423" y="2694443"/>
            <a:ext cx="3442289"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rgbClr val="E1EFD8"/>
                </a:solidFill>
                <a:latin typeface="Calibri"/>
                <a:ea typeface="Calibri"/>
                <a:cs typeface="Calibri"/>
                <a:sym typeface="Calibri"/>
              </a:rPr>
              <a:t>Controller này nhận nhiệm vụ từ Handler giao,</a:t>
            </a:r>
            <a:endParaRPr/>
          </a:p>
          <a:p>
            <a:pPr indent="0" lvl="0" marL="0" marR="0" rtl="0" algn="l">
              <a:spcBef>
                <a:spcPts val="0"/>
              </a:spcBef>
              <a:spcAft>
                <a:spcPts val="0"/>
              </a:spcAft>
              <a:buNone/>
            </a:pPr>
            <a:r>
              <a:rPr b="1" i="1" lang="en-US" sz="1200">
                <a:solidFill>
                  <a:srgbClr val="E1EFD8"/>
                </a:solidFill>
                <a:latin typeface="Calibri"/>
                <a:ea typeface="Calibri"/>
                <a:cs typeface="Calibri"/>
                <a:sym typeface="Calibri"/>
              </a:rPr>
              <a:t>Thường là để hiển thị 1 trang </a:t>
            </a:r>
            <a:endParaRPr/>
          </a:p>
          <a:p>
            <a:pPr indent="0" lvl="0" marL="0" marR="0" rtl="0" algn="l">
              <a:spcBef>
                <a:spcPts val="0"/>
              </a:spcBef>
              <a:spcAft>
                <a:spcPts val="0"/>
              </a:spcAft>
              <a:buNone/>
            </a:pPr>
            <a:r>
              <a:rPr b="1" i="1" lang="en-US" sz="1200">
                <a:solidFill>
                  <a:srgbClr val="E1EFD8"/>
                </a:solidFill>
                <a:latin typeface="Calibri"/>
                <a:ea typeface="Calibri"/>
                <a:cs typeface="Calibri"/>
                <a:sym typeface="Calibri"/>
              </a:rPr>
              <a:t>hoặc làm các theo tác với tầng Model</a:t>
            </a:r>
            <a:endParaRPr/>
          </a:p>
          <a:p>
            <a:pPr indent="0" lvl="0" marL="0" marR="0" rtl="0" algn="l">
              <a:spcBef>
                <a:spcPts val="0"/>
              </a:spcBef>
              <a:spcAft>
                <a:spcPts val="0"/>
              </a:spcAft>
              <a:buNone/>
            </a:pPr>
            <a:r>
              <a:rPr b="1" i="1" lang="en-US" sz="1200">
                <a:solidFill>
                  <a:srgbClr val="E1EFD8"/>
                </a:solidFill>
                <a:latin typeface="Calibri"/>
                <a:ea typeface="Calibri"/>
                <a:cs typeface="Calibri"/>
                <a:sym typeface="Calibri"/>
              </a:rPr>
              <a:t>Trong quá trình mà sinh ra lỗi sẽ hiển thị lỗi 500</a:t>
            </a:r>
            <a:endParaRPr/>
          </a:p>
          <a:p>
            <a:pPr indent="0" lvl="0" marL="0" marR="0" rtl="0" algn="l">
              <a:spcBef>
                <a:spcPts val="0"/>
              </a:spcBef>
              <a:spcAft>
                <a:spcPts val="0"/>
              </a:spcAft>
              <a:buNone/>
            </a:pPr>
            <a:r>
              <a:rPr b="1" i="1" lang="en-US" sz="1200">
                <a:solidFill>
                  <a:srgbClr val="E1EFD8"/>
                </a:solidFill>
                <a:latin typeface="Calibri"/>
                <a:ea typeface="Calibri"/>
                <a:cs typeface="Calibri"/>
                <a:sym typeface="Calibri"/>
              </a:rPr>
              <a:t>(Lỗi này thường đi kèm lý do, mn chú ý đọc sẽ biết)</a:t>
            </a:r>
            <a:endParaRPr b="1" i="1" sz="1200">
              <a:solidFill>
                <a:srgbClr val="E1EFD8"/>
              </a:solidFill>
              <a:latin typeface="Calibri"/>
              <a:ea typeface="Calibri"/>
              <a:cs typeface="Calibri"/>
              <a:sym typeface="Calibri"/>
            </a:endParaRPr>
          </a:p>
        </p:txBody>
      </p:sp>
      <p:sp>
        <p:nvSpPr>
          <p:cNvPr id="108" name="Google Shape;108;p1"/>
          <p:cNvSpPr/>
          <p:nvPr/>
        </p:nvSpPr>
        <p:spPr>
          <a:xfrm>
            <a:off x="136634" y="5759669"/>
            <a:ext cx="2701159" cy="912710"/>
          </a:xfrm>
          <a:prstGeom prst="roundRect">
            <a:avLst>
              <a:gd fmla="val 16667" name="adj"/>
            </a:avLst>
          </a:prstGeom>
          <a:solidFill>
            <a:schemeClr val="accent2"/>
          </a:solid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9" name="Google Shape;109;p1"/>
          <p:cNvSpPr txBox="1"/>
          <p:nvPr/>
        </p:nvSpPr>
        <p:spPr>
          <a:xfrm>
            <a:off x="189100" y="5948498"/>
            <a:ext cx="2596224"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dk1"/>
                </a:solidFill>
                <a:latin typeface="Calibri"/>
                <a:ea typeface="Calibri"/>
                <a:cs typeface="Calibri"/>
                <a:sym typeface="Calibri"/>
              </a:rPr>
              <a:t>Sơ đồ xử lý request </a:t>
            </a:r>
            <a:endParaRPr/>
          </a:p>
          <a:p>
            <a:pPr indent="0" lvl="0" marL="0" marR="0" rtl="0" algn="ctr">
              <a:spcBef>
                <a:spcPts val="0"/>
              </a:spcBef>
              <a:spcAft>
                <a:spcPts val="0"/>
              </a:spcAft>
              <a:buNone/>
            </a:pPr>
            <a:r>
              <a:rPr lang="en-US" sz="1400">
                <a:solidFill>
                  <a:schemeClr val="dk1"/>
                </a:solidFill>
                <a:latin typeface="Calibri"/>
                <a:ea typeface="Calibri"/>
                <a:cs typeface="Calibri"/>
                <a:sym typeface="Calibri"/>
              </a:rPr>
              <a:t>của front controller (Spring MVC)</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4"/>
                                        </p:tgtEl>
                                        <p:attrNameLst>
                                          <p:attrName>style.visibility</p:attrName>
                                        </p:attrNameLst>
                                      </p:cBhvr>
                                      <p:to>
                                        <p:strVal val="visible"/>
                                      </p:to>
                                    </p:set>
                                    <p:anim calcmode="lin" valueType="num">
                                      <p:cBhvr additive="base">
                                        <p:cTn dur="500"/>
                                        <p:tgtEl>
                                          <p:spTgt spid="9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500"/>
                                        <p:tgtEl>
                                          <p:spTgt spid="9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00"/>
                                        </p:tgtEl>
                                        <p:attrNameLst>
                                          <p:attrName>style.visibility</p:attrName>
                                        </p:attrNameLst>
                                      </p:cBhvr>
                                      <p:to>
                                        <p:strVal val="visible"/>
                                      </p:to>
                                    </p:set>
                                    <p:anim calcmode="lin" valueType="num">
                                      <p:cBhvr additive="base">
                                        <p:cTn dur="500"/>
                                        <p:tgtEl>
                                          <p:spTgt spid="10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5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500"/>
                                        <p:tgtEl>
                                          <p:spTgt spid="101"/>
                                        </p:tgtEl>
                                      </p:cBhvr>
                                    </p:animEffec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500"/>
                                        <p:tgtEl>
                                          <p:spTgt spid="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5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500"/>
                                        <p:tgtEl>
                                          <p:spTgt spid="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500"/>
                                        <p:tgtEl>
                                          <p:spTgt spid="97"/>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5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5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5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500"/>
                                        <p:tgtEl>
                                          <p:spTgt spid="96"/>
                                        </p:tgtEl>
                                      </p:cBhvr>
                                    </p:animEffect>
                                  </p:childTnLst>
                                </p:cTn>
                              </p:par>
                              <p:par>
                                <p:cTn fill="hold" nodeType="with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5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10"/>
          <p:cNvSpPr txBox="1"/>
          <p:nvPr/>
        </p:nvSpPr>
        <p:spPr>
          <a:xfrm>
            <a:off x="202446" y="242052"/>
            <a:ext cx="87344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$.ajax()</a:t>
            </a:r>
            <a:endParaRPr/>
          </a:p>
        </p:txBody>
      </p:sp>
      <p:pic>
        <p:nvPicPr>
          <p:cNvPr id="274" name="Google Shape;274;p10"/>
          <p:cNvPicPr preferRelativeResize="0"/>
          <p:nvPr/>
        </p:nvPicPr>
        <p:blipFill rotWithShape="1">
          <a:blip r:embed="rId3">
            <a:alphaModFix/>
          </a:blip>
          <a:srcRect b="0" l="0" r="0" t="0"/>
          <a:stretch/>
        </p:blipFill>
        <p:spPr>
          <a:xfrm>
            <a:off x="269823" y="2755848"/>
            <a:ext cx="5132066" cy="1346304"/>
          </a:xfrm>
          <a:prstGeom prst="rect">
            <a:avLst/>
          </a:prstGeom>
          <a:noFill/>
          <a:ln>
            <a:noFill/>
          </a:ln>
        </p:spPr>
      </p:pic>
      <p:pic>
        <p:nvPicPr>
          <p:cNvPr id="275" name="Google Shape;275;p10"/>
          <p:cNvPicPr preferRelativeResize="0"/>
          <p:nvPr/>
        </p:nvPicPr>
        <p:blipFill rotWithShape="1">
          <a:blip r:embed="rId4">
            <a:alphaModFix/>
          </a:blip>
          <a:srcRect b="0" l="0" r="0" t="0"/>
          <a:stretch/>
        </p:blipFill>
        <p:spPr>
          <a:xfrm>
            <a:off x="5218526" y="1394086"/>
            <a:ext cx="6908272" cy="37775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pic>
        <p:nvPicPr>
          <p:cNvPr id="280" name="Google Shape;280;p11"/>
          <p:cNvPicPr preferRelativeResize="0"/>
          <p:nvPr/>
        </p:nvPicPr>
        <p:blipFill rotWithShape="1">
          <a:blip r:embed="rId3">
            <a:alphaModFix/>
          </a:blip>
          <a:srcRect b="0" l="0" r="0" t="0"/>
          <a:stretch/>
        </p:blipFill>
        <p:spPr>
          <a:xfrm>
            <a:off x="269822" y="2763602"/>
            <a:ext cx="5419762" cy="1330793"/>
          </a:xfrm>
          <a:prstGeom prst="rect">
            <a:avLst/>
          </a:prstGeom>
          <a:noFill/>
          <a:ln>
            <a:noFill/>
          </a:ln>
        </p:spPr>
      </p:pic>
      <p:pic>
        <p:nvPicPr>
          <p:cNvPr id="281" name="Google Shape;281;p11"/>
          <p:cNvPicPr preferRelativeResize="0"/>
          <p:nvPr/>
        </p:nvPicPr>
        <p:blipFill rotWithShape="1">
          <a:blip r:embed="rId4">
            <a:alphaModFix/>
          </a:blip>
          <a:srcRect b="0" l="0" r="0" t="0"/>
          <a:stretch/>
        </p:blipFill>
        <p:spPr>
          <a:xfrm>
            <a:off x="5516381" y="315730"/>
            <a:ext cx="6226539" cy="622653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12"/>
          <p:cNvSpPr/>
          <p:nvPr/>
        </p:nvSpPr>
        <p:spPr>
          <a:xfrm>
            <a:off x="3937246" y="2636665"/>
            <a:ext cx="1802167" cy="55929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Authentication</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Manager</a:t>
            </a:r>
            <a:endParaRPr sz="1400">
              <a:solidFill>
                <a:schemeClr val="lt1"/>
              </a:solidFill>
              <a:latin typeface="Calibri"/>
              <a:ea typeface="Calibri"/>
              <a:cs typeface="Calibri"/>
              <a:sym typeface="Calibri"/>
            </a:endParaRPr>
          </a:p>
        </p:txBody>
      </p:sp>
      <p:sp>
        <p:nvSpPr>
          <p:cNvPr id="288" name="Google Shape;288;p12"/>
          <p:cNvSpPr/>
          <p:nvPr/>
        </p:nvSpPr>
        <p:spPr>
          <a:xfrm>
            <a:off x="7205708" y="2627789"/>
            <a:ext cx="1802167" cy="55929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Spring security </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Context</a:t>
            </a:r>
            <a:endParaRPr/>
          </a:p>
        </p:txBody>
      </p:sp>
      <p:sp>
        <p:nvSpPr>
          <p:cNvPr id="289" name="Google Shape;289;p12"/>
          <p:cNvSpPr/>
          <p:nvPr/>
        </p:nvSpPr>
        <p:spPr>
          <a:xfrm>
            <a:off x="5651397" y="3950562"/>
            <a:ext cx="1802167" cy="55929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JWT service</a:t>
            </a:r>
            <a:endParaRPr sz="1800">
              <a:solidFill>
                <a:schemeClr val="lt1"/>
              </a:solidFill>
              <a:latin typeface="Calibri"/>
              <a:ea typeface="Calibri"/>
              <a:cs typeface="Calibri"/>
              <a:sym typeface="Calibri"/>
            </a:endParaRPr>
          </a:p>
        </p:txBody>
      </p:sp>
      <p:sp>
        <p:nvSpPr>
          <p:cNvPr id="290" name="Google Shape;290;p12"/>
          <p:cNvSpPr txBox="1"/>
          <p:nvPr/>
        </p:nvSpPr>
        <p:spPr>
          <a:xfrm>
            <a:off x="1376039" y="3590106"/>
            <a:ext cx="73289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/login</a:t>
            </a:r>
            <a:endParaRPr/>
          </a:p>
        </p:txBody>
      </p:sp>
      <p:cxnSp>
        <p:nvCxnSpPr>
          <p:cNvPr id="291" name="Google Shape;291;p12"/>
          <p:cNvCxnSpPr/>
          <p:nvPr/>
        </p:nvCxnSpPr>
        <p:spPr>
          <a:xfrm>
            <a:off x="2370337" y="2731645"/>
            <a:ext cx="1566909" cy="0"/>
          </a:xfrm>
          <a:prstGeom prst="straightConnector1">
            <a:avLst/>
          </a:prstGeom>
          <a:noFill/>
          <a:ln cap="flat" cmpd="sng" w="38100">
            <a:solidFill>
              <a:schemeClr val="accent1"/>
            </a:solidFill>
            <a:prstDash val="solid"/>
            <a:miter lim="800000"/>
            <a:headEnd len="sm" w="sm" type="none"/>
            <a:tailEnd len="med" w="med" type="triangle"/>
          </a:ln>
        </p:spPr>
      </p:cxnSp>
      <p:cxnSp>
        <p:nvCxnSpPr>
          <p:cNvPr id="292" name="Google Shape;292;p12"/>
          <p:cNvCxnSpPr/>
          <p:nvPr/>
        </p:nvCxnSpPr>
        <p:spPr>
          <a:xfrm>
            <a:off x="2370336" y="3100977"/>
            <a:ext cx="1566909" cy="0"/>
          </a:xfrm>
          <a:prstGeom prst="straightConnector1">
            <a:avLst/>
          </a:prstGeom>
          <a:noFill/>
          <a:ln cap="flat" cmpd="sng" w="38100">
            <a:solidFill>
              <a:schemeClr val="accent1"/>
            </a:solidFill>
            <a:prstDash val="solid"/>
            <a:miter lim="800000"/>
            <a:headEnd len="sm" w="sm" type="none"/>
            <a:tailEnd len="med" w="med" type="triangle"/>
          </a:ln>
        </p:spPr>
      </p:cxnSp>
      <p:sp>
        <p:nvSpPr>
          <p:cNvPr id="293" name="Google Shape;293;p12"/>
          <p:cNvSpPr txBox="1"/>
          <p:nvPr/>
        </p:nvSpPr>
        <p:spPr>
          <a:xfrm>
            <a:off x="2591777" y="2362314"/>
            <a:ext cx="112402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username</a:t>
            </a:r>
            <a:endParaRPr/>
          </a:p>
        </p:txBody>
      </p:sp>
      <p:sp>
        <p:nvSpPr>
          <p:cNvPr id="294" name="Google Shape;294;p12"/>
          <p:cNvSpPr txBox="1"/>
          <p:nvPr/>
        </p:nvSpPr>
        <p:spPr>
          <a:xfrm>
            <a:off x="2591778" y="2779136"/>
            <a:ext cx="107914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password</a:t>
            </a:r>
            <a:endParaRPr/>
          </a:p>
        </p:txBody>
      </p:sp>
      <p:sp>
        <p:nvSpPr>
          <p:cNvPr id="295" name="Google Shape;295;p12"/>
          <p:cNvSpPr txBox="1"/>
          <p:nvPr/>
        </p:nvSpPr>
        <p:spPr>
          <a:xfrm>
            <a:off x="3632194" y="1796792"/>
            <a:ext cx="2920287"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chemeClr val="dk1"/>
                </a:solidFill>
                <a:latin typeface="Calibri"/>
                <a:ea typeface="Calibri"/>
                <a:cs typeface="Calibri"/>
                <a:sym typeface="Calibri"/>
              </a:rPr>
              <a:t>Xác thực: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Nếu đúng trả về 1 đối tượng authentication</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(trong đó chưa userDetail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và grantedAuthority – là các quyền)  </a:t>
            </a:r>
            <a:endParaRPr/>
          </a:p>
        </p:txBody>
      </p:sp>
      <p:cxnSp>
        <p:nvCxnSpPr>
          <p:cNvPr id="296" name="Google Shape;296;p12"/>
          <p:cNvCxnSpPr>
            <a:endCxn id="288" idx="1"/>
          </p:cNvCxnSpPr>
          <p:nvPr/>
        </p:nvCxnSpPr>
        <p:spPr>
          <a:xfrm flipH="1" rot="10800000">
            <a:off x="5711408" y="2907436"/>
            <a:ext cx="1494300" cy="9000"/>
          </a:xfrm>
          <a:prstGeom prst="straightConnector1">
            <a:avLst/>
          </a:prstGeom>
          <a:noFill/>
          <a:ln cap="flat" cmpd="sng" w="38100">
            <a:solidFill>
              <a:schemeClr val="accent1"/>
            </a:solidFill>
            <a:prstDash val="solid"/>
            <a:miter lim="800000"/>
            <a:headEnd len="sm" w="sm" type="none"/>
            <a:tailEnd len="med" w="med" type="triangle"/>
          </a:ln>
        </p:spPr>
      </p:cxnSp>
      <p:sp>
        <p:nvSpPr>
          <p:cNvPr id="297" name="Google Shape;297;p12"/>
          <p:cNvSpPr txBox="1"/>
          <p:nvPr/>
        </p:nvSpPr>
        <p:spPr>
          <a:xfrm>
            <a:off x="5923820" y="2624675"/>
            <a:ext cx="109748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authentication</a:t>
            </a:r>
            <a:endParaRPr/>
          </a:p>
        </p:txBody>
      </p:sp>
      <p:sp>
        <p:nvSpPr>
          <p:cNvPr id="298" name="Google Shape;298;p12"/>
          <p:cNvSpPr txBox="1"/>
          <p:nvPr/>
        </p:nvSpPr>
        <p:spPr>
          <a:xfrm>
            <a:off x="6764783" y="1795469"/>
            <a:ext cx="2405849"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chemeClr val="dk1"/>
                </a:solidFill>
                <a:latin typeface="Calibri"/>
                <a:ea typeface="Calibri"/>
                <a:cs typeface="Calibri"/>
                <a:sym typeface="Calibri"/>
              </a:rPr>
              <a:t>Phân quyền:</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kiểm tra grantedAuthority xem cái user này được thực hiện những request nào</a:t>
            </a:r>
            <a:endParaRPr sz="1200">
              <a:solidFill>
                <a:schemeClr val="dk1"/>
              </a:solidFill>
              <a:latin typeface="Calibri"/>
              <a:ea typeface="Calibri"/>
              <a:cs typeface="Calibri"/>
              <a:sym typeface="Calibri"/>
            </a:endParaRPr>
          </a:p>
        </p:txBody>
      </p:sp>
      <p:cxnSp>
        <p:nvCxnSpPr>
          <p:cNvPr id="299" name="Google Shape;299;p12"/>
          <p:cNvCxnSpPr>
            <a:stCxn id="287" idx="2"/>
          </p:cNvCxnSpPr>
          <p:nvPr/>
        </p:nvCxnSpPr>
        <p:spPr>
          <a:xfrm>
            <a:off x="4838330" y="3195958"/>
            <a:ext cx="813000" cy="763500"/>
          </a:xfrm>
          <a:prstGeom prst="straightConnector1">
            <a:avLst/>
          </a:prstGeom>
          <a:noFill/>
          <a:ln cap="flat" cmpd="sng" w="38100">
            <a:solidFill>
              <a:schemeClr val="accent1"/>
            </a:solidFill>
            <a:prstDash val="solid"/>
            <a:miter lim="800000"/>
            <a:headEnd len="sm" w="sm" type="none"/>
            <a:tailEnd len="med" w="med" type="triangle"/>
          </a:ln>
        </p:spPr>
      </p:cxnSp>
      <p:sp>
        <p:nvSpPr>
          <p:cNvPr id="300" name="Google Shape;300;p12"/>
          <p:cNvSpPr txBox="1"/>
          <p:nvPr/>
        </p:nvSpPr>
        <p:spPr>
          <a:xfrm rot="2584134">
            <a:off x="4879630" y="3434757"/>
            <a:ext cx="109748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authentication</a:t>
            </a:r>
            <a:endParaRPr/>
          </a:p>
        </p:txBody>
      </p:sp>
      <p:sp>
        <p:nvSpPr>
          <p:cNvPr id="301" name="Google Shape;301;p12"/>
          <p:cNvSpPr txBox="1"/>
          <p:nvPr/>
        </p:nvSpPr>
        <p:spPr>
          <a:xfrm>
            <a:off x="7608163" y="3907042"/>
            <a:ext cx="329891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chemeClr val="dk1"/>
                </a:solidFill>
                <a:latin typeface="Calibri"/>
                <a:ea typeface="Calibri"/>
                <a:cs typeface="Calibri"/>
                <a:sym typeface="Calibri"/>
              </a:rPr>
              <a:t>Sinh ra jwt:</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Lấy ra username, password, roles trong userDetail</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Kết hợp với 1 vài thứ để tạo ra 1 đoạn mã</a:t>
            </a:r>
            <a:endParaRPr sz="1200">
              <a:solidFill>
                <a:schemeClr val="dk1"/>
              </a:solidFill>
              <a:latin typeface="Calibri"/>
              <a:ea typeface="Calibri"/>
              <a:cs typeface="Calibri"/>
              <a:sym typeface="Calibri"/>
            </a:endParaRPr>
          </a:p>
        </p:txBody>
      </p:sp>
      <p:cxnSp>
        <p:nvCxnSpPr>
          <p:cNvPr id="302" name="Google Shape;302;p12"/>
          <p:cNvCxnSpPr/>
          <p:nvPr/>
        </p:nvCxnSpPr>
        <p:spPr>
          <a:xfrm flipH="1">
            <a:off x="2370364" y="4341394"/>
            <a:ext cx="5083200" cy="416100"/>
          </a:xfrm>
          <a:prstGeom prst="curvedConnector3">
            <a:avLst>
              <a:gd fmla="val -3624" name="adj1"/>
            </a:avLst>
          </a:prstGeom>
          <a:noFill/>
          <a:ln cap="flat" cmpd="sng" w="38100">
            <a:solidFill>
              <a:schemeClr val="accent1"/>
            </a:solidFill>
            <a:prstDash val="solid"/>
            <a:miter lim="800000"/>
            <a:headEnd len="sm" w="sm" type="none"/>
            <a:tailEnd len="med" w="med" type="triangle"/>
          </a:ln>
        </p:spPr>
      </p:cxnSp>
      <p:sp>
        <p:nvSpPr>
          <p:cNvPr id="303" name="Google Shape;303;p12"/>
          <p:cNvSpPr txBox="1"/>
          <p:nvPr/>
        </p:nvSpPr>
        <p:spPr>
          <a:xfrm>
            <a:off x="4413052" y="4460312"/>
            <a:ext cx="38375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jwt</a:t>
            </a:r>
            <a:endParaRPr/>
          </a:p>
        </p:txBody>
      </p:sp>
      <p:cxnSp>
        <p:nvCxnSpPr>
          <p:cNvPr id="304" name="Google Shape;304;p12"/>
          <p:cNvCxnSpPr/>
          <p:nvPr/>
        </p:nvCxnSpPr>
        <p:spPr>
          <a:xfrm>
            <a:off x="2210539" y="2624675"/>
            <a:ext cx="0" cy="2320188"/>
          </a:xfrm>
          <a:prstGeom prst="straightConnector1">
            <a:avLst/>
          </a:prstGeom>
          <a:noFill/>
          <a:ln cap="flat" cmpd="sng" w="38100">
            <a:solidFill>
              <a:srgbClr val="FFFF00"/>
            </a:solidFill>
            <a:prstDash val="solid"/>
            <a:miter lim="800000"/>
            <a:headEnd len="sm" w="sm" type="none"/>
            <a:tailEnd len="sm" w="sm"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3"/>
          <p:cNvSpPr/>
          <p:nvPr/>
        </p:nvSpPr>
        <p:spPr>
          <a:xfrm>
            <a:off x="3497802" y="1420428"/>
            <a:ext cx="1660125" cy="763479"/>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JwtFilter</a:t>
            </a:r>
            <a:endParaRPr/>
          </a:p>
        </p:txBody>
      </p:sp>
      <p:sp>
        <p:nvSpPr>
          <p:cNvPr id="310" name="Google Shape;310;p13"/>
          <p:cNvSpPr/>
          <p:nvPr/>
        </p:nvSpPr>
        <p:spPr>
          <a:xfrm>
            <a:off x="4518734" y="4145872"/>
            <a:ext cx="1802167" cy="870011"/>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JwtService</a:t>
            </a:r>
            <a:endParaRPr/>
          </a:p>
        </p:txBody>
      </p:sp>
      <p:sp>
        <p:nvSpPr>
          <p:cNvPr id="311" name="Google Shape;311;p13"/>
          <p:cNvSpPr/>
          <p:nvPr/>
        </p:nvSpPr>
        <p:spPr>
          <a:xfrm>
            <a:off x="6800295" y="2228295"/>
            <a:ext cx="2352583" cy="914400"/>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Spring security </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Context</a:t>
            </a:r>
            <a:endParaRPr/>
          </a:p>
        </p:txBody>
      </p:sp>
      <p:cxnSp>
        <p:nvCxnSpPr>
          <p:cNvPr id="312" name="Google Shape;312;p13"/>
          <p:cNvCxnSpPr/>
          <p:nvPr/>
        </p:nvCxnSpPr>
        <p:spPr>
          <a:xfrm>
            <a:off x="1731146" y="1660124"/>
            <a:ext cx="0" cy="3355759"/>
          </a:xfrm>
          <a:prstGeom prst="straightConnector1">
            <a:avLst/>
          </a:prstGeom>
          <a:noFill/>
          <a:ln cap="flat" cmpd="sng" w="38100">
            <a:solidFill>
              <a:srgbClr val="FFFF00"/>
            </a:solidFill>
            <a:prstDash val="solid"/>
            <a:miter lim="800000"/>
            <a:headEnd len="sm" w="sm" type="none"/>
            <a:tailEnd len="sm" w="sm" type="none"/>
          </a:ln>
        </p:spPr>
      </p:cxnSp>
      <p:sp>
        <p:nvSpPr>
          <p:cNvPr id="313" name="Google Shape;313;p13"/>
          <p:cNvSpPr txBox="1"/>
          <p:nvPr/>
        </p:nvSpPr>
        <p:spPr>
          <a:xfrm rot="-5400000">
            <a:off x="285111" y="2841723"/>
            <a:ext cx="220849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resquest sau khi login</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(jwt)</a:t>
            </a:r>
            <a:endParaRPr/>
          </a:p>
        </p:txBody>
      </p:sp>
      <p:cxnSp>
        <p:nvCxnSpPr>
          <p:cNvPr id="314" name="Google Shape;314;p13"/>
          <p:cNvCxnSpPr>
            <a:endCxn id="309" idx="1"/>
          </p:cNvCxnSpPr>
          <p:nvPr/>
        </p:nvCxnSpPr>
        <p:spPr>
          <a:xfrm flipH="1" rot="10800000">
            <a:off x="1731102" y="1802168"/>
            <a:ext cx="1766700" cy="1269600"/>
          </a:xfrm>
          <a:prstGeom prst="straightConnector1">
            <a:avLst/>
          </a:prstGeom>
          <a:noFill/>
          <a:ln cap="flat" cmpd="sng" w="38100">
            <a:solidFill>
              <a:schemeClr val="accent1"/>
            </a:solidFill>
            <a:prstDash val="solid"/>
            <a:miter lim="800000"/>
            <a:headEnd len="sm" w="sm" type="none"/>
            <a:tailEnd len="med" w="med" type="triangle"/>
          </a:ln>
        </p:spPr>
      </p:cxnSp>
      <p:sp>
        <p:nvSpPr>
          <p:cNvPr id="315" name="Google Shape;315;p13"/>
          <p:cNvSpPr txBox="1"/>
          <p:nvPr/>
        </p:nvSpPr>
        <p:spPr>
          <a:xfrm rot="-2169143">
            <a:off x="2033059" y="2047198"/>
            <a:ext cx="140267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Request(jwt)</a:t>
            </a:r>
            <a:endParaRPr/>
          </a:p>
        </p:txBody>
      </p:sp>
      <p:sp>
        <p:nvSpPr>
          <p:cNvPr id="316" name="Google Shape;316;p13"/>
          <p:cNvSpPr txBox="1"/>
          <p:nvPr/>
        </p:nvSpPr>
        <p:spPr>
          <a:xfrm rot="3852778">
            <a:off x="3995424" y="2933176"/>
            <a:ext cx="162429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1. Lấy jwt ra từ request</a:t>
            </a:r>
            <a:endParaRPr/>
          </a:p>
        </p:txBody>
      </p:sp>
      <p:cxnSp>
        <p:nvCxnSpPr>
          <p:cNvPr id="317" name="Google Shape;317;p13"/>
          <p:cNvCxnSpPr/>
          <p:nvPr/>
        </p:nvCxnSpPr>
        <p:spPr>
          <a:xfrm>
            <a:off x="4208015" y="2183907"/>
            <a:ext cx="949912" cy="1961965"/>
          </a:xfrm>
          <a:prstGeom prst="straightConnector1">
            <a:avLst/>
          </a:prstGeom>
          <a:noFill/>
          <a:ln cap="flat" cmpd="sng" w="38100">
            <a:solidFill>
              <a:schemeClr val="accent1"/>
            </a:solidFill>
            <a:prstDash val="solid"/>
            <a:miter lim="800000"/>
            <a:headEnd len="sm" w="sm" type="none"/>
            <a:tailEnd len="med" w="med" type="triangle"/>
          </a:ln>
        </p:spPr>
      </p:cxnSp>
      <p:sp>
        <p:nvSpPr>
          <p:cNvPr id="318" name="Google Shape;318;p13"/>
          <p:cNvSpPr txBox="1"/>
          <p:nvPr/>
        </p:nvSpPr>
        <p:spPr>
          <a:xfrm>
            <a:off x="5344357" y="5141808"/>
            <a:ext cx="319196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1. Nhận jwt từ JF</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Kiểm tra mã hợp lệ không (đúng cú pháp không)</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2. Nếu hợp lệ lấy ra username</a:t>
            </a:r>
            <a:endParaRPr/>
          </a:p>
        </p:txBody>
      </p:sp>
      <p:cxnSp>
        <p:nvCxnSpPr>
          <p:cNvPr id="319" name="Google Shape;319;p13"/>
          <p:cNvCxnSpPr/>
          <p:nvPr/>
        </p:nvCxnSpPr>
        <p:spPr>
          <a:xfrm rot="10800000">
            <a:off x="3888419" y="2183907"/>
            <a:ext cx="1008687" cy="2038095"/>
          </a:xfrm>
          <a:prstGeom prst="straightConnector1">
            <a:avLst/>
          </a:prstGeom>
          <a:noFill/>
          <a:ln cap="flat" cmpd="sng" w="38100">
            <a:solidFill>
              <a:schemeClr val="accent1"/>
            </a:solidFill>
            <a:prstDash val="solid"/>
            <a:miter lim="800000"/>
            <a:headEnd len="sm" w="sm" type="none"/>
            <a:tailEnd len="med" w="med" type="triangle"/>
          </a:ln>
        </p:spPr>
      </p:cxnSp>
      <p:sp>
        <p:nvSpPr>
          <p:cNvPr id="320" name="Google Shape;320;p13"/>
          <p:cNvSpPr txBox="1"/>
          <p:nvPr/>
        </p:nvSpPr>
        <p:spPr>
          <a:xfrm rot="-7136794">
            <a:off x="3685083" y="3132050"/>
            <a:ext cx="997389"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 2. username</a:t>
            </a:r>
            <a:endParaRPr/>
          </a:p>
        </p:txBody>
      </p:sp>
      <p:sp>
        <p:nvSpPr>
          <p:cNvPr id="321" name="Google Shape;321;p13"/>
          <p:cNvSpPr txBox="1"/>
          <p:nvPr/>
        </p:nvSpPr>
        <p:spPr>
          <a:xfrm>
            <a:off x="3497802" y="783941"/>
            <a:ext cx="480509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chemeClr val="dk1"/>
                </a:solidFill>
                <a:latin typeface="Calibri"/>
                <a:ea typeface="Calibri"/>
                <a:cs typeface="Calibri"/>
                <a:sym typeface="Calibri"/>
              </a:rPr>
              <a:t>Xác thực: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3. Lấy ra 1 userdetail từ username nhận được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4. Tạo authentication (userdetail: username, password, grantedAuthority) </a:t>
            </a:r>
            <a:endParaRPr/>
          </a:p>
        </p:txBody>
      </p:sp>
      <p:cxnSp>
        <p:nvCxnSpPr>
          <p:cNvPr id="322" name="Google Shape;322;p13"/>
          <p:cNvCxnSpPr>
            <a:stCxn id="309" idx="3"/>
            <a:endCxn id="311" idx="0"/>
          </p:cNvCxnSpPr>
          <p:nvPr/>
        </p:nvCxnSpPr>
        <p:spPr>
          <a:xfrm>
            <a:off x="5157927" y="1802168"/>
            <a:ext cx="2818800" cy="426000"/>
          </a:xfrm>
          <a:prstGeom prst="straightConnector1">
            <a:avLst/>
          </a:prstGeom>
          <a:noFill/>
          <a:ln cap="flat" cmpd="sng" w="38100">
            <a:solidFill>
              <a:schemeClr val="accent1"/>
            </a:solidFill>
            <a:prstDash val="solid"/>
            <a:miter lim="800000"/>
            <a:headEnd len="sm" w="sm" type="none"/>
            <a:tailEnd len="med" w="med" type="triangle"/>
          </a:ln>
        </p:spPr>
      </p:cxnSp>
      <p:sp>
        <p:nvSpPr>
          <p:cNvPr id="323" name="Google Shape;323;p13"/>
          <p:cNvSpPr txBox="1"/>
          <p:nvPr/>
        </p:nvSpPr>
        <p:spPr>
          <a:xfrm>
            <a:off x="9165925" y="2546995"/>
            <a:ext cx="93968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200">
                <a:solidFill>
                  <a:schemeClr val="dk1"/>
                </a:solidFill>
                <a:latin typeface="Calibri"/>
                <a:ea typeface="Calibri"/>
                <a:cs typeface="Calibri"/>
                <a:sym typeface="Calibri"/>
              </a:rPr>
              <a:t>Phân quyền</a:t>
            </a:r>
            <a:endParaRPr/>
          </a:p>
        </p:txBody>
      </p:sp>
      <p:sp>
        <p:nvSpPr>
          <p:cNvPr id="324" name="Google Shape;324;p13"/>
          <p:cNvSpPr txBox="1"/>
          <p:nvPr/>
        </p:nvSpPr>
        <p:spPr>
          <a:xfrm rot="562428">
            <a:off x="5861851" y="1737845"/>
            <a:ext cx="1097480"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authentication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
          <p:cNvSpPr/>
          <p:nvPr/>
        </p:nvSpPr>
        <p:spPr>
          <a:xfrm>
            <a:off x="5803245" y="4599079"/>
            <a:ext cx="3571983" cy="198291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Spring IOC Container</a:t>
            </a:r>
            <a:endParaRPr/>
          </a:p>
        </p:txBody>
      </p:sp>
      <p:sp>
        <p:nvSpPr>
          <p:cNvPr id="115" name="Google Shape;115;p2"/>
          <p:cNvSpPr/>
          <p:nvPr/>
        </p:nvSpPr>
        <p:spPr>
          <a:xfrm>
            <a:off x="2789373" y="1706902"/>
            <a:ext cx="1785991" cy="55202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Customer</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Service</a:t>
            </a:r>
            <a:endParaRPr/>
          </a:p>
        </p:txBody>
      </p:sp>
      <p:sp>
        <p:nvSpPr>
          <p:cNvPr id="116" name="Google Shape;116;p2"/>
          <p:cNvSpPr/>
          <p:nvPr/>
        </p:nvSpPr>
        <p:spPr>
          <a:xfrm>
            <a:off x="5325382" y="1706902"/>
            <a:ext cx="1785991" cy="55202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Product</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Service</a:t>
            </a:r>
            <a:endParaRPr/>
          </a:p>
        </p:txBody>
      </p:sp>
      <p:sp>
        <p:nvSpPr>
          <p:cNvPr id="117" name="Google Shape;117;p2"/>
          <p:cNvSpPr/>
          <p:nvPr/>
        </p:nvSpPr>
        <p:spPr>
          <a:xfrm>
            <a:off x="4104465" y="2775415"/>
            <a:ext cx="1159520" cy="581601"/>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Customer</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SerImpl2</a:t>
            </a:r>
            <a:endParaRPr/>
          </a:p>
        </p:txBody>
      </p:sp>
      <p:sp>
        <p:nvSpPr>
          <p:cNvPr id="118" name="Google Shape;118;p2"/>
          <p:cNvSpPr/>
          <p:nvPr/>
        </p:nvSpPr>
        <p:spPr>
          <a:xfrm>
            <a:off x="2157512" y="2775415"/>
            <a:ext cx="1207215" cy="552020"/>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Customer</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SerImpl1</a:t>
            </a:r>
            <a:endParaRPr/>
          </a:p>
        </p:txBody>
      </p:sp>
      <p:cxnSp>
        <p:nvCxnSpPr>
          <p:cNvPr id="119" name="Google Shape;119;p2"/>
          <p:cNvCxnSpPr>
            <a:stCxn id="118" idx="2"/>
            <a:endCxn id="114" idx="1"/>
          </p:cNvCxnSpPr>
          <p:nvPr/>
        </p:nvCxnSpPr>
        <p:spPr>
          <a:xfrm>
            <a:off x="2761120" y="3327435"/>
            <a:ext cx="3042000" cy="2263200"/>
          </a:xfrm>
          <a:prstGeom prst="straightConnector1">
            <a:avLst/>
          </a:prstGeom>
          <a:noFill/>
          <a:ln cap="flat" cmpd="sng" w="9525">
            <a:solidFill>
              <a:schemeClr val="accent2"/>
            </a:solidFill>
            <a:prstDash val="solid"/>
            <a:miter lim="800000"/>
            <a:headEnd len="sm" w="sm" type="none"/>
            <a:tailEnd len="med" w="med" type="triangle"/>
          </a:ln>
        </p:spPr>
      </p:cxnSp>
      <p:cxnSp>
        <p:nvCxnSpPr>
          <p:cNvPr id="120" name="Google Shape;120;p2"/>
          <p:cNvCxnSpPr>
            <a:stCxn id="117" idx="2"/>
            <a:endCxn id="114" idx="1"/>
          </p:cNvCxnSpPr>
          <p:nvPr/>
        </p:nvCxnSpPr>
        <p:spPr>
          <a:xfrm>
            <a:off x="4684225" y="3357016"/>
            <a:ext cx="1119000" cy="2233500"/>
          </a:xfrm>
          <a:prstGeom prst="straightConnector1">
            <a:avLst/>
          </a:prstGeom>
          <a:noFill/>
          <a:ln cap="flat" cmpd="sng" w="9525">
            <a:solidFill>
              <a:schemeClr val="accent4"/>
            </a:solidFill>
            <a:prstDash val="solid"/>
            <a:miter lim="800000"/>
            <a:headEnd len="sm" w="sm" type="none"/>
            <a:tailEnd len="med" w="med" type="triangle"/>
          </a:ln>
        </p:spPr>
      </p:cxnSp>
      <p:cxnSp>
        <p:nvCxnSpPr>
          <p:cNvPr id="121" name="Google Shape;121;p2"/>
          <p:cNvCxnSpPr>
            <a:endCxn id="118" idx="0"/>
          </p:cNvCxnSpPr>
          <p:nvPr/>
        </p:nvCxnSpPr>
        <p:spPr>
          <a:xfrm flipH="1">
            <a:off x="2761120" y="2137315"/>
            <a:ext cx="603600" cy="638100"/>
          </a:xfrm>
          <a:prstGeom prst="straightConnector1">
            <a:avLst/>
          </a:prstGeom>
          <a:noFill/>
          <a:ln cap="flat" cmpd="sng" w="9525">
            <a:solidFill>
              <a:schemeClr val="accent1"/>
            </a:solidFill>
            <a:prstDash val="solid"/>
            <a:miter lim="800000"/>
            <a:headEnd len="sm" w="sm" type="none"/>
            <a:tailEnd len="sm" w="sm" type="none"/>
          </a:ln>
        </p:spPr>
      </p:cxnSp>
      <p:cxnSp>
        <p:nvCxnSpPr>
          <p:cNvPr id="122" name="Google Shape;122;p2"/>
          <p:cNvCxnSpPr/>
          <p:nvPr/>
        </p:nvCxnSpPr>
        <p:spPr>
          <a:xfrm>
            <a:off x="3884849" y="2256959"/>
            <a:ext cx="738668" cy="552680"/>
          </a:xfrm>
          <a:prstGeom prst="straightConnector1">
            <a:avLst/>
          </a:prstGeom>
          <a:noFill/>
          <a:ln cap="flat" cmpd="sng" w="9525">
            <a:solidFill>
              <a:schemeClr val="accent1"/>
            </a:solidFill>
            <a:prstDash val="solid"/>
            <a:miter lim="800000"/>
            <a:headEnd len="sm" w="sm" type="none"/>
            <a:tailEnd len="sm" w="sm" type="none"/>
          </a:ln>
        </p:spPr>
      </p:cxnSp>
      <p:sp>
        <p:nvSpPr>
          <p:cNvPr id="123" name="Google Shape;123;p2"/>
          <p:cNvSpPr txBox="1"/>
          <p:nvPr/>
        </p:nvSpPr>
        <p:spPr>
          <a:xfrm>
            <a:off x="-5" y="4785363"/>
            <a:ext cx="50112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DI: Dependency Injection</a:t>
            </a:r>
            <a:endParaRPr/>
          </a:p>
        </p:txBody>
      </p:sp>
      <p:sp>
        <p:nvSpPr>
          <p:cNvPr id="124" name="Google Shape;124;p2"/>
          <p:cNvSpPr/>
          <p:nvPr/>
        </p:nvSpPr>
        <p:spPr>
          <a:xfrm>
            <a:off x="9375228" y="641131"/>
            <a:ext cx="2638096" cy="1341781"/>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Controller</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cxnSp>
        <p:nvCxnSpPr>
          <p:cNvPr id="125" name="Google Shape;125;p2"/>
          <p:cNvCxnSpPr>
            <a:stCxn id="114" idx="0"/>
            <a:endCxn id="124" idx="2"/>
          </p:cNvCxnSpPr>
          <p:nvPr/>
        </p:nvCxnSpPr>
        <p:spPr>
          <a:xfrm flipH="1" rot="10800000">
            <a:off x="7589237" y="1982779"/>
            <a:ext cx="3105000" cy="2616300"/>
          </a:xfrm>
          <a:prstGeom prst="straightConnector1">
            <a:avLst/>
          </a:prstGeom>
          <a:noFill/>
          <a:ln cap="flat" cmpd="sng" w="9525">
            <a:solidFill>
              <a:schemeClr val="accent4"/>
            </a:solidFill>
            <a:prstDash val="solid"/>
            <a:miter lim="800000"/>
            <a:headEnd len="sm" w="sm" type="none"/>
            <a:tailEnd len="med" w="med" type="triangle"/>
          </a:ln>
        </p:spPr>
      </p:cxnSp>
      <p:sp>
        <p:nvSpPr>
          <p:cNvPr id="126" name="Google Shape;126;p2"/>
          <p:cNvSpPr txBox="1"/>
          <p:nvPr/>
        </p:nvSpPr>
        <p:spPr>
          <a:xfrm>
            <a:off x="3097250" y="3843925"/>
            <a:ext cx="2032800" cy="2769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&lt;bean&gt;&lt;/bean&gt; hoặc @Bean </a:t>
            </a:r>
            <a:endParaRPr/>
          </a:p>
        </p:txBody>
      </p:sp>
      <p:sp>
        <p:nvSpPr>
          <p:cNvPr id="127" name="Google Shape;127;p2"/>
          <p:cNvSpPr txBox="1"/>
          <p:nvPr/>
        </p:nvSpPr>
        <p:spPr>
          <a:xfrm>
            <a:off x="283778" y="606256"/>
            <a:ext cx="5546070"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DI là một cách để thực hiện IoC </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IoC là Design Pattern, DI cũng có thể coi là Design Pattern</a:t>
            </a:r>
            <a:endParaRPr/>
          </a:p>
        </p:txBody>
      </p:sp>
      <p:sp>
        <p:nvSpPr>
          <p:cNvPr id="128" name="Google Shape;128;p2"/>
          <p:cNvSpPr txBox="1"/>
          <p:nvPr/>
        </p:nvSpPr>
        <p:spPr>
          <a:xfrm>
            <a:off x="0" y="5431864"/>
            <a:ext cx="582403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Thực hiện DI theo cách sử dụng interface là việc: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(cách dưới là 1 trong 3 cách triển khai DI, hiện tại chỉ cần quan tâm cách dưới)</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B1: chúng ta sẽ tạo ra đối tượng CustomerService cusImpl1 = new CustomerServiceImpl ()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B2: rồi thông qua file xml hoặc java để đánh dấu nó là bean</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B3:Spring Iọc container sẽ tìm những gì được đánh dấu là bean khi thực thi để nó quản lý</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 B1,2 là dev làm, 3 là Spring tự động làm</a:t>
            </a:r>
            <a:endParaRPr/>
          </a:p>
        </p:txBody>
      </p:sp>
      <p:sp>
        <p:nvSpPr>
          <p:cNvPr id="129" name="Google Shape;129;p2"/>
          <p:cNvSpPr txBox="1"/>
          <p:nvPr/>
        </p:nvSpPr>
        <p:spPr>
          <a:xfrm>
            <a:off x="8871758" y="2182711"/>
            <a:ext cx="3200363"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Sau khi nhặt nhạnh các bean xong,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Spring IOC Container sẽ cho phép dev sử dụng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ở bất kì đâu trong dự án thông qua</a:t>
            </a:r>
            <a:endParaRPr/>
          </a:p>
          <a:p>
            <a:pPr indent="0" lvl="0" marL="0" marR="0" rtl="0" algn="l">
              <a:spcBef>
                <a:spcPts val="0"/>
              </a:spcBef>
              <a:spcAft>
                <a:spcPts val="0"/>
              </a:spcAft>
              <a:buNone/>
            </a:pPr>
            <a:r>
              <a:rPr b="1" i="1" lang="en-US" sz="1200">
                <a:solidFill>
                  <a:schemeClr val="dk1"/>
                </a:solidFill>
                <a:latin typeface="Calibri"/>
                <a:ea typeface="Calibri"/>
                <a:cs typeface="Calibri"/>
                <a:sym typeface="Calibri"/>
              </a:rPr>
              <a:t>@Autowired </a:t>
            </a:r>
            <a:r>
              <a:rPr lang="en-US" sz="1200">
                <a:solidFill>
                  <a:schemeClr val="dk1"/>
                </a:solidFill>
                <a:latin typeface="Calibri"/>
                <a:ea typeface="Calibri"/>
                <a:cs typeface="Calibri"/>
                <a:sym typeface="Calibri"/>
              </a:rPr>
              <a:t>CustomerService customerService;</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a:t>
            </a:r>
            <a:r>
              <a:rPr b="1" i="1" lang="en-US" sz="1200">
                <a:solidFill>
                  <a:schemeClr val="dk1"/>
                </a:solidFill>
                <a:latin typeface="Calibri"/>
                <a:ea typeface="Calibri"/>
                <a:cs typeface="Calibri"/>
                <a:sym typeface="Calibri"/>
              </a:rPr>
              <a:t>@Autowired là </a:t>
            </a:r>
            <a:r>
              <a:rPr lang="en-US" sz="1200">
                <a:solidFill>
                  <a:schemeClr val="dk1"/>
                </a:solidFill>
                <a:latin typeface="Calibri"/>
                <a:ea typeface="Calibri"/>
                <a:cs typeface="Calibri"/>
                <a:sym typeface="Calibri"/>
              </a:rPr>
              <a:t>annotaion giúp Spring biết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Dev đang cần dùng nên nhả ra)</a:t>
            </a:r>
            <a:endParaRPr/>
          </a:p>
        </p:txBody>
      </p:sp>
      <p:sp>
        <p:nvSpPr>
          <p:cNvPr id="130" name="Google Shape;130;p2"/>
          <p:cNvSpPr txBox="1"/>
          <p:nvPr/>
        </p:nvSpPr>
        <p:spPr>
          <a:xfrm rot="-2609889">
            <a:off x="2395824" y="2333526"/>
            <a:ext cx="86934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Implement</a:t>
            </a:r>
            <a:endParaRPr/>
          </a:p>
        </p:txBody>
      </p:sp>
      <p:sp>
        <p:nvSpPr>
          <p:cNvPr id="131" name="Google Shape;131;p2"/>
          <p:cNvSpPr txBox="1"/>
          <p:nvPr/>
        </p:nvSpPr>
        <p:spPr>
          <a:xfrm rot="2458957">
            <a:off x="3989495" y="2360975"/>
            <a:ext cx="869341"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Implement</a:t>
            </a:r>
            <a:endParaRPr/>
          </a:p>
        </p:txBody>
      </p:sp>
      <p:sp>
        <p:nvSpPr>
          <p:cNvPr id="132" name="Google Shape;132;p2"/>
          <p:cNvSpPr txBox="1"/>
          <p:nvPr/>
        </p:nvSpPr>
        <p:spPr>
          <a:xfrm rot="-2490017">
            <a:off x="8181389" y="3651629"/>
            <a:ext cx="64953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Tiêm</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500"/>
                                        <p:tgtEl>
                                          <p:spTgt spid="121"/>
                                        </p:tgtEl>
                                      </p:cBhvr>
                                    </p:animEffect>
                                  </p:childTnLst>
                                </p:cTn>
                              </p:par>
                              <p:par>
                                <p:cTn fill="hold" nodeType="withEffect" presetClass="entr" presetID="10" presetSubtype="0">
                                  <p:stCondLst>
                                    <p:cond delay="0"/>
                                  </p:stCondLst>
                                  <p:childTnLst>
                                    <p:set>
                                      <p:cBhvr>
                                        <p:cTn dur="1" fill="hold">
                                          <p:stCondLst>
                                            <p:cond delay="0"/>
                                          </p:stCondLst>
                                        </p:cTn>
                                        <p:tgtEl>
                                          <p:spTgt spid="122"/>
                                        </p:tgtEl>
                                        <p:attrNameLst>
                                          <p:attrName>style.visibility</p:attrName>
                                        </p:attrNameLst>
                                      </p:cBhvr>
                                      <p:to>
                                        <p:strVal val="visible"/>
                                      </p:to>
                                    </p:set>
                                    <p:animEffect filter="fade" transition="in">
                                      <p:cBhvr>
                                        <p:cTn dur="500"/>
                                        <p:tgtEl>
                                          <p:spTgt spid="122"/>
                                        </p:tgtEl>
                                      </p:cBhvr>
                                    </p:animEffect>
                                  </p:childTnLst>
                                </p:cTn>
                              </p:par>
                              <p:par>
                                <p:cTn fill="hold" nodeType="with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500"/>
                                        <p:tgtEl>
                                          <p:spTgt spid="118"/>
                                        </p:tgtEl>
                                      </p:cBhvr>
                                    </p:animEffect>
                                  </p:childTnLst>
                                </p:cTn>
                              </p:par>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500"/>
                                        <p:tgtEl>
                                          <p:spTgt spid="1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500"/>
                                        <p:tgtEl>
                                          <p:spTgt spid="126"/>
                                        </p:tgtEl>
                                      </p:cBhvr>
                                    </p:animEffect>
                                  </p:childTnLst>
                                </p:cTn>
                              </p:par>
                              <p:par>
                                <p:cTn fill="hold" nodeType="with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5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500"/>
                                        <p:tgtEl>
                                          <p:spTgt spid="128"/>
                                        </p:tgtEl>
                                      </p:cBhvr>
                                    </p:animEffect>
                                  </p:childTnLst>
                                </p:cTn>
                              </p:par>
                              <p:par>
                                <p:cTn fill="hold" nodeType="with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5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5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
          <p:cNvSpPr txBox="1"/>
          <p:nvPr/>
        </p:nvSpPr>
        <p:spPr>
          <a:xfrm>
            <a:off x="115614" y="84082"/>
            <a:ext cx="249215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Upload File &lt;</a:t>
            </a:r>
            <a:r>
              <a:rPr i="1" lang="en-US" sz="1200">
                <a:solidFill>
                  <a:schemeClr val="dk1"/>
                </a:solidFill>
                <a:latin typeface="Calibri"/>
                <a:ea typeface="Calibri"/>
                <a:cs typeface="Calibri"/>
                <a:sym typeface="Calibri"/>
              </a:rPr>
              <a:t>Theo thuyết NA</a:t>
            </a:r>
            <a:r>
              <a:rPr lang="en-US" sz="1800">
                <a:solidFill>
                  <a:schemeClr val="dk1"/>
                </a:solidFill>
                <a:latin typeface="Calibri"/>
                <a:ea typeface="Calibri"/>
                <a:cs typeface="Calibri"/>
                <a:sym typeface="Calibri"/>
              </a:rPr>
              <a:t>&gt;</a:t>
            </a:r>
            <a:endParaRPr/>
          </a:p>
        </p:txBody>
      </p:sp>
      <p:pic>
        <p:nvPicPr>
          <p:cNvPr id="138" name="Google Shape;138;p3"/>
          <p:cNvPicPr preferRelativeResize="0"/>
          <p:nvPr/>
        </p:nvPicPr>
        <p:blipFill rotWithShape="1">
          <a:blip r:embed="rId3">
            <a:alphaModFix/>
          </a:blip>
          <a:srcRect b="0" l="0" r="0" t="0"/>
          <a:stretch/>
        </p:blipFill>
        <p:spPr>
          <a:xfrm>
            <a:off x="1308536" y="792062"/>
            <a:ext cx="1409043" cy="1878724"/>
          </a:xfrm>
          <a:prstGeom prst="rect">
            <a:avLst/>
          </a:prstGeom>
          <a:noFill/>
          <a:ln>
            <a:noFill/>
          </a:ln>
        </p:spPr>
      </p:pic>
      <p:sp>
        <p:nvSpPr>
          <p:cNvPr id="139" name="Google Shape;139;p3"/>
          <p:cNvSpPr txBox="1"/>
          <p:nvPr/>
        </p:nvSpPr>
        <p:spPr>
          <a:xfrm>
            <a:off x="688698" y="2671100"/>
            <a:ext cx="26487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c/users/desktop/xe.png</a:t>
            </a:r>
            <a:endParaRPr/>
          </a:p>
        </p:txBody>
      </p:sp>
      <p:pic>
        <p:nvPicPr>
          <p:cNvPr id="140" name="Google Shape;140;p3"/>
          <p:cNvPicPr preferRelativeResize="0"/>
          <p:nvPr/>
        </p:nvPicPr>
        <p:blipFill rotWithShape="1">
          <a:blip r:embed="rId4">
            <a:alphaModFix/>
          </a:blip>
          <a:srcRect b="0" l="0" r="0" t="0"/>
          <a:stretch/>
        </p:blipFill>
        <p:spPr>
          <a:xfrm>
            <a:off x="320803" y="3979480"/>
            <a:ext cx="3384507" cy="1878724"/>
          </a:xfrm>
          <a:prstGeom prst="rect">
            <a:avLst/>
          </a:prstGeom>
          <a:noFill/>
          <a:ln>
            <a:noFill/>
          </a:ln>
        </p:spPr>
      </p:pic>
      <p:sp>
        <p:nvSpPr>
          <p:cNvPr id="141" name="Google Shape;141;p3"/>
          <p:cNvSpPr txBox="1"/>
          <p:nvPr/>
        </p:nvSpPr>
        <p:spPr>
          <a:xfrm>
            <a:off x="1095978" y="5881272"/>
            <a:ext cx="18341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d/nal/nhuanh.jpg</a:t>
            </a:r>
            <a:endParaRPr/>
          </a:p>
        </p:txBody>
      </p:sp>
      <p:sp>
        <p:nvSpPr>
          <p:cNvPr id="142" name="Google Shape;142;p3"/>
          <p:cNvSpPr/>
          <p:nvPr/>
        </p:nvSpPr>
        <p:spPr>
          <a:xfrm>
            <a:off x="5459933" y="1022555"/>
            <a:ext cx="2648606" cy="141773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My Application</a:t>
            </a:r>
            <a:endParaRPr/>
          </a:p>
        </p:txBody>
      </p:sp>
      <p:sp>
        <p:nvSpPr>
          <p:cNvPr id="143" name="Google Shape;143;p3"/>
          <p:cNvSpPr txBox="1"/>
          <p:nvPr/>
        </p:nvSpPr>
        <p:spPr>
          <a:xfrm>
            <a:off x="5206719" y="162397"/>
            <a:ext cx="3155031"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Để hiển thị ảnh, ứng dụng phải sử dụng thẻ img</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&lt;img src =“…”&gt;</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Trong thuộc tính src của thẻ img, ứng dụng cần</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một đường tới ảnh mà ứng dụng được phép</a:t>
            </a:r>
            <a:endParaRPr/>
          </a:p>
        </p:txBody>
      </p:sp>
      <p:sp>
        <p:nvSpPr>
          <p:cNvPr id="144" name="Google Shape;144;p3"/>
          <p:cNvSpPr/>
          <p:nvPr/>
        </p:nvSpPr>
        <p:spPr>
          <a:xfrm>
            <a:off x="9848190" y="1247947"/>
            <a:ext cx="1739651" cy="872359"/>
          </a:xfrm>
          <a:prstGeom prst="snipRoundRect">
            <a:avLst>
              <a:gd fmla="val 16667" name="adj1"/>
              <a:gd fmla="val 16667" name="adj2"/>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AnhCuaToi</a:t>
            </a:r>
            <a:endParaRPr/>
          </a:p>
          <a:p>
            <a:pPr indent="0" lvl="0" marL="0" marR="0" rtl="0" algn="ctr">
              <a:spcBef>
                <a:spcPts val="0"/>
              </a:spcBef>
              <a:spcAft>
                <a:spcPts val="0"/>
              </a:spcAft>
              <a:buNone/>
            </a:pPr>
            <a:r>
              <a:rPr lang="en-US" sz="1200">
                <a:solidFill>
                  <a:schemeClr val="lt1"/>
                </a:solidFill>
                <a:latin typeface="Calibri"/>
                <a:ea typeface="Calibri"/>
                <a:cs typeface="Calibri"/>
                <a:sym typeface="Calibri"/>
              </a:rPr>
              <a:t>&lt; thư mục ứng dụng có </a:t>
            </a:r>
            <a:endParaRPr/>
          </a:p>
          <a:p>
            <a:pPr indent="0" lvl="0" marL="0" marR="0" rtl="0" algn="ctr">
              <a:spcBef>
                <a:spcPts val="0"/>
              </a:spcBef>
              <a:spcAft>
                <a:spcPts val="0"/>
              </a:spcAft>
              <a:buNone/>
            </a:pPr>
            <a:r>
              <a:rPr lang="en-US" sz="1200">
                <a:solidFill>
                  <a:schemeClr val="lt1"/>
                </a:solidFill>
                <a:latin typeface="Calibri"/>
                <a:ea typeface="Calibri"/>
                <a:cs typeface="Calibri"/>
                <a:sym typeface="Calibri"/>
              </a:rPr>
              <a:t>Quyền truy cập&gt;</a:t>
            </a:r>
            <a:endParaRPr/>
          </a:p>
        </p:txBody>
      </p:sp>
      <p:sp>
        <p:nvSpPr>
          <p:cNvPr id="145" name="Google Shape;145;p3"/>
          <p:cNvSpPr txBox="1"/>
          <p:nvPr/>
        </p:nvSpPr>
        <p:spPr>
          <a:xfrm>
            <a:off x="9256842" y="487326"/>
            <a:ext cx="282231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Bản chất của upload file &lt;theo thuyết NA&gt;</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là việc App coppy file đến một thư mục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mà App được quyền truy cập  </a:t>
            </a:r>
            <a:endParaRPr/>
          </a:p>
        </p:txBody>
      </p:sp>
      <p:cxnSp>
        <p:nvCxnSpPr>
          <p:cNvPr id="146" name="Google Shape;146;p3"/>
          <p:cNvCxnSpPr>
            <a:stCxn id="138" idx="3"/>
            <a:endCxn id="142" idx="1"/>
          </p:cNvCxnSpPr>
          <p:nvPr/>
        </p:nvCxnSpPr>
        <p:spPr>
          <a:xfrm>
            <a:off x="2717579" y="1731424"/>
            <a:ext cx="2742300" cy="600"/>
          </a:xfrm>
          <a:prstGeom prst="curvedConnector3">
            <a:avLst>
              <a:gd fmla="val 50000" name="adj1"/>
            </a:avLst>
          </a:prstGeom>
          <a:noFill/>
          <a:ln cap="flat" cmpd="sng" w="38100">
            <a:solidFill>
              <a:schemeClr val="accent1"/>
            </a:solidFill>
            <a:prstDash val="solid"/>
            <a:miter lim="800000"/>
            <a:headEnd len="sm" w="sm" type="none"/>
            <a:tailEnd len="med" w="med" type="triangle"/>
          </a:ln>
        </p:spPr>
      </p:cxnSp>
      <p:cxnSp>
        <p:nvCxnSpPr>
          <p:cNvPr id="147" name="Google Shape;147;p3"/>
          <p:cNvCxnSpPr/>
          <p:nvPr/>
        </p:nvCxnSpPr>
        <p:spPr>
          <a:xfrm flipH="1" rot="10800000">
            <a:off x="2178385" y="2336033"/>
            <a:ext cx="3313200" cy="1669500"/>
          </a:xfrm>
          <a:prstGeom prst="curvedConnector3">
            <a:avLst>
              <a:gd fmla="val 49999" name="adj1"/>
            </a:avLst>
          </a:prstGeom>
          <a:noFill/>
          <a:ln cap="flat" cmpd="sng" w="38100">
            <a:solidFill>
              <a:schemeClr val="accent4"/>
            </a:solidFill>
            <a:prstDash val="solid"/>
            <a:miter lim="800000"/>
            <a:headEnd len="sm" w="sm" type="none"/>
            <a:tailEnd len="med" w="med" type="triangle"/>
          </a:ln>
        </p:spPr>
      </p:cxnSp>
      <p:sp>
        <p:nvSpPr>
          <p:cNvPr id="148" name="Google Shape;148;p3"/>
          <p:cNvSpPr txBox="1"/>
          <p:nvPr/>
        </p:nvSpPr>
        <p:spPr>
          <a:xfrm>
            <a:off x="4546633" y="1835870"/>
            <a:ext cx="861133"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800" u="sng">
                <a:solidFill>
                  <a:srgbClr val="FF0000"/>
                </a:solidFill>
                <a:latin typeface="Calibri"/>
                <a:ea typeface="Calibri"/>
                <a:cs typeface="Calibri"/>
                <a:sym typeface="Calibri"/>
              </a:rPr>
              <a:t>Upload</a:t>
            </a:r>
            <a:endParaRPr/>
          </a:p>
        </p:txBody>
      </p:sp>
      <p:cxnSp>
        <p:nvCxnSpPr>
          <p:cNvPr id="149" name="Google Shape;149;p3"/>
          <p:cNvCxnSpPr>
            <a:stCxn id="142" idx="3"/>
            <a:endCxn id="144" idx="2"/>
          </p:cNvCxnSpPr>
          <p:nvPr/>
        </p:nvCxnSpPr>
        <p:spPr>
          <a:xfrm flipH="1" rot="10800000">
            <a:off x="8108539" y="1684024"/>
            <a:ext cx="1739700" cy="47400"/>
          </a:xfrm>
          <a:prstGeom prst="curvedConnector3">
            <a:avLst>
              <a:gd fmla="val 50000" name="adj1"/>
            </a:avLst>
          </a:prstGeom>
          <a:noFill/>
          <a:ln cap="flat" cmpd="sng" w="38100">
            <a:solidFill>
              <a:schemeClr val="accent1"/>
            </a:solidFill>
            <a:prstDash val="solid"/>
            <a:miter lim="800000"/>
            <a:headEnd len="sm" w="sm" type="none"/>
            <a:tailEnd len="med" w="med" type="triangle"/>
          </a:ln>
        </p:spPr>
      </p:cxnSp>
      <p:cxnSp>
        <p:nvCxnSpPr>
          <p:cNvPr id="150" name="Google Shape;150;p3"/>
          <p:cNvCxnSpPr/>
          <p:nvPr/>
        </p:nvCxnSpPr>
        <p:spPr>
          <a:xfrm flipH="1" rot="10800000">
            <a:off x="8108539" y="1987708"/>
            <a:ext cx="1739700" cy="91800"/>
          </a:xfrm>
          <a:prstGeom prst="curvedConnector3">
            <a:avLst>
              <a:gd fmla="val 49999" name="adj1"/>
            </a:avLst>
          </a:prstGeom>
          <a:noFill/>
          <a:ln cap="flat" cmpd="sng" w="38100">
            <a:solidFill>
              <a:schemeClr val="accent4"/>
            </a:solidFill>
            <a:prstDash val="solid"/>
            <a:miter lim="800000"/>
            <a:headEnd len="sm" w="sm" type="none"/>
            <a:tailEnd len="med" w="med" type="triangle"/>
          </a:ln>
        </p:spPr>
      </p:cxnSp>
      <p:sp>
        <p:nvSpPr>
          <p:cNvPr id="151" name="Google Shape;151;p3"/>
          <p:cNvSpPr/>
          <p:nvPr/>
        </p:nvSpPr>
        <p:spPr>
          <a:xfrm>
            <a:off x="5722691" y="3960720"/>
            <a:ext cx="2123089" cy="1916245"/>
          </a:xfrm>
          <a:prstGeom prst="foldedCorner">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HTML </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ctr">
              <a:spcBef>
                <a:spcPts val="0"/>
              </a:spcBef>
              <a:spcAft>
                <a:spcPts val="0"/>
              </a:spcAft>
              <a:buNone/>
            </a:pPr>
            <a:r>
              <a:rPr lang="en-US" sz="1200">
                <a:solidFill>
                  <a:schemeClr val="lt1"/>
                </a:solidFill>
                <a:latin typeface="Calibri"/>
                <a:ea typeface="Calibri"/>
                <a:cs typeface="Calibri"/>
                <a:sym typeface="Calibri"/>
              </a:rPr>
              <a:t>&lt;img src = “abc/xe.png”&gt;</a:t>
            </a:r>
            <a:endParaRPr/>
          </a:p>
          <a:p>
            <a:pPr indent="0" lvl="0" marL="0" marR="0" rtl="0" algn="ctr">
              <a:spcBef>
                <a:spcPts val="0"/>
              </a:spcBef>
              <a:spcAft>
                <a:spcPts val="0"/>
              </a:spcAft>
              <a:buNone/>
            </a:pPr>
            <a:r>
              <a:rPr lang="en-US" sz="1200">
                <a:solidFill>
                  <a:schemeClr val="lt1"/>
                </a:solidFill>
                <a:latin typeface="Calibri"/>
                <a:ea typeface="Calibri"/>
                <a:cs typeface="Calibri"/>
                <a:sym typeface="Calibri"/>
              </a:rPr>
              <a:t>&lt;img src = “abc/nhuanh.png”&gt;</a:t>
            </a:r>
            <a:endParaRPr/>
          </a:p>
          <a:p>
            <a:pPr indent="0" lvl="0" marL="0" marR="0" rtl="0" algn="ctr">
              <a:spcBef>
                <a:spcPts val="0"/>
              </a:spcBef>
              <a:spcAft>
                <a:spcPts val="0"/>
              </a:spcAft>
              <a:buNone/>
            </a:pPr>
            <a:r>
              <a:t/>
            </a:r>
            <a:endParaRPr sz="1200">
              <a:solidFill>
                <a:schemeClr val="lt1"/>
              </a:solidFill>
              <a:latin typeface="Calibri"/>
              <a:ea typeface="Calibri"/>
              <a:cs typeface="Calibri"/>
              <a:sym typeface="Calibri"/>
            </a:endParaRPr>
          </a:p>
        </p:txBody>
      </p:sp>
      <p:cxnSp>
        <p:nvCxnSpPr>
          <p:cNvPr id="152" name="Google Shape;152;p3"/>
          <p:cNvCxnSpPr>
            <a:endCxn id="151" idx="0"/>
          </p:cNvCxnSpPr>
          <p:nvPr/>
        </p:nvCxnSpPr>
        <p:spPr>
          <a:xfrm flipH="1" rot="-5400000">
            <a:off x="5896986" y="3073470"/>
            <a:ext cx="1506600" cy="267900"/>
          </a:xfrm>
          <a:prstGeom prst="curvedConnector3">
            <a:avLst>
              <a:gd fmla="val 50000" name="adj1"/>
            </a:avLst>
          </a:prstGeom>
          <a:noFill/>
          <a:ln cap="flat" cmpd="sng" w="38100">
            <a:solidFill>
              <a:schemeClr val="accent1"/>
            </a:solidFill>
            <a:prstDash val="solid"/>
            <a:miter lim="800000"/>
            <a:headEnd len="sm" w="sm" type="none"/>
            <a:tailEnd len="med" w="med" type="triangle"/>
          </a:ln>
        </p:spPr>
      </p:cxnSp>
      <p:cxnSp>
        <p:nvCxnSpPr>
          <p:cNvPr id="153" name="Google Shape;153;p3"/>
          <p:cNvCxnSpPr/>
          <p:nvPr/>
        </p:nvCxnSpPr>
        <p:spPr>
          <a:xfrm rot="5400000">
            <a:off x="6286955" y="3079593"/>
            <a:ext cx="1520400" cy="241800"/>
          </a:xfrm>
          <a:prstGeom prst="curvedConnector3">
            <a:avLst>
              <a:gd fmla="val 50001" name="adj1"/>
            </a:avLst>
          </a:prstGeom>
          <a:noFill/>
          <a:ln cap="flat" cmpd="sng" w="38100">
            <a:solidFill>
              <a:schemeClr val="accent4"/>
            </a:solidFill>
            <a:prstDash val="solid"/>
            <a:miter lim="800000"/>
            <a:headEnd len="sm" w="sm" type="none"/>
            <a:tailEnd len="med" w="med" type="triangle"/>
          </a:ln>
        </p:spPr>
      </p:cxnSp>
      <p:sp>
        <p:nvSpPr>
          <p:cNvPr id="154" name="Google Shape;154;p3"/>
          <p:cNvSpPr txBox="1"/>
          <p:nvPr/>
        </p:nvSpPr>
        <p:spPr>
          <a:xfrm>
            <a:off x="8299716" y="2269343"/>
            <a:ext cx="3892283" cy="156966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Mỗi khi cần, file HTML sẽ dẫn ảnh ra từ thư mục AnhCuaToi</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Để giảm bộ nhớ hao tốn, cơ sở dữ liệu sẽ chỉ lưu tên file.</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Ứng dụng để giảm độ dài cú pháp cũng có thể đặt một đường dẫn ảo cho file: thay vì đường dẫn đến thư mục</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C/desktop/AnhCuaToi/xe.png, ứng dụng có thể cấu hình để viết thành abc/xe.png. Abc ở đây là một tên gọi ảo do chương trình sinh ra.</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500"/>
                                        <p:tgtEl>
                                          <p:spTgt spid="139"/>
                                        </p:tgtEl>
                                      </p:cBhvr>
                                    </p:animEffect>
                                  </p:childTnLst>
                                </p:cTn>
                              </p:par>
                              <p:par>
                                <p:cTn fill="hold" nodeType="with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5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500"/>
                                        <p:tgtEl>
                                          <p:spTgt spid="140"/>
                                        </p:tgtEl>
                                      </p:cBhvr>
                                    </p:animEffect>
                                  </p:childTnLst>
                                </p:cTn>
                              </p:par>
                              <p:par>
                                <p:cTn fill="hold" nodeType="withEffect" presetClass="entr" presetID="10" presetSubtype="0">
                                  <p:stCondLst>
                                    <p:cond delay="0"/>
                                  </p:stCondLst>
                                  <p:childTnLst>
                                    <p:set>
                                      <p:cBhvr>
                                        <p:cTn dur="1" fill="hold">
                                          <p:stCondLst>
                                            <p:cond delay="0"/>
                                          </p:stCondLst>
                                        </p:cTn>
                                        <p:tgtEl>
                                          <p:spTgt spid="141"/>
                                        </p:tgtEl>
                                        <p:attrNameLst>
                                          <p:attrName>style.visibility</p:attrName>
                                        </p:attrNameLst>
                                      </p:cBhvr>
                                      <p:to>
                                        <p:strVal val="visible"/>
                                      </p:to>
                                    </p:set>
                                    <p:animEffect filter="fade" transition="in">
                                      <p:cBhvr>
                                        <p:cTn dur="500"/>
                                        <p:tgtEl>
                                          <p:spTgt spid="1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8"/>
                                        </p:tgtEl>
                                        <p:attrNameLst>
                                          <p:attrName>style.visibility</p:attrName>
                                        </p:attrNameLst>
                                      </p:cBhvr>
                                      <p:to>
                                        <p:strVal val="visible"/>
                                      </p:to>
                                    </p:set>
                                    <p:animEffect filter="fade" transition="in">
                                      <p:cBhvr>
                                        <p:cTn dur="500"/>
                                        <p:tgtEl>
                                          <p:spTgt spid="148"/>
                                        </p:tgtEl>
                                      </p:cBhvr>
                                    </p:animEffect>
                                  </p:childTnLst>
                                </p:cTn>
                              </p:par>
                              <p:par>
                                <p:cTn fill="hold" nodeType="with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500"/>
                                        <p:tgtEl>
                                          <p:spTgt spid="146"/>
                                        </p:tgtEl>
                                      </p:cBhvr>
                                    </p:animEffect>
                                  </p:childTnLst>
                                </p:cTn>
                              </p:par>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5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500"/>
                                        <p:tgtEl>
                                          <p:spTgt spid="1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5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500"/>
                                        <p:tgtEl>
                                          <p:spTgt spid="149"/>
                                        </p:tgtEl>
                                      </p:cBhvr>
                                    </p:animEffect>
                                  </p:childTnLst>
                                </p:cTn>
                              </p:par>
                              <p:par>
                                <p:cTn fill="hold" nodeType="with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500"/>
                                        <p:tgtEl>
                                          <p:spTgt spid="150"/>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5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2"/>
                                        </p:tgtEl>
                                        <p:attrNameLst>
                                          <p:attrName>style.visibility</p:attrName>
                                        </p:attrNameLst>
                                      </p:cBhvr>
                                      <p:to>
                                        <p:strVal val="visible"/>
                                      </p:to>
                                    </p:set>
                                    <p:animEffect filter="fade" transition="in">
                                      <p:cBhvr>
                                        <p:cTn dur="500"/>
                                        <p:tgtEl>
                                          <p:spTgt spid="152"/>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500"/>
                                        <p:tgtEl>
                                          <p:spTgt spid="153"/>
                                        </p:tgtEl>
                                      </p:cBhvr>
                                    </p:animEffect>
                                  </p:childTnLst>
                                </p:cTn>
                              </p:par>
                              <p:par>
                                <p:cTn fill="hold" nodeType="with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500"/>
                                        <p:tgtEl>
                                          <p:spTgt spid="151"/>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5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4"/>
          <p:cNvSpPr/>
          <p:nvPr/>
        </p:nvSpPr>
        <p:spPr>
          <a:xfrm>
            <a:off x="1111182" y="4021150"/>
            <a:ext cx="1828800" cy="953729"/>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MyApplication</a:t>
            </a:r>
            <a:endParaRPr/>
          </a:p>
        </p:txBody>
      </p:sp>
      <p:sp>
        <p:nvSpPr>
          <p:cNvPr id="161" name="Google Shape;161;p4"/>
          <p:cNvSpPr/>
          <p:nvPr/>
        </p:nvSpPr>
        <p:spPr>
          <a:xfrm>
            <a:off x="160230" y="2298048"/>
            <a:ext cx="1297858" cy="69809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@Entity</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Product</a:t>
            </a:r>
            <a:endParaRPr/>
          </a:p>
        </p:txBody>
      </p:sp>
      <p:sp>
        <p:nvSpPr>
          <p:cNvPr id="162" name="Google Shape;162;p4"/>
          <p:cNvSpPr/>
          <p:nvPr/>
        </p:nvSpPr>
        <p:spPr>
          <a:xfrm>
            <a:off x="117662" y="5805948"/>
            <a:ext cx="1297858" cy="698090"/>
          </a:xfrm>
          <a:prstGeom prst="ellipse">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@Entity</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Customer</a:t>
            </a:r>
            <a:endParaRPr/>
          </a:p>
        </p:txBody>
      </p:sp>
      <p:sp>
        <p:nvSpPr>
          <p:cNvPr id="163" name="Google Shape;163;p4"/>
          <p:cNvSpPr/>
          <p:nvPr/>
        </p:nvSpPr>
        <p:spPr>
          <a:xfrm>
            <a:off x="4527164" y="1"/>
            <a:ext cx="5043949" cy="6857999"/>
          </a:xfrm>
          <a:prstGeom prst="rect">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4" name="Google Shape;164;p4"/>
          <p:cNvSpPr/>
          <p:nvPr/>
        </p:nvSpPr>
        <p:spPr>
          <a:xfrm>
            <a:off x="10068233" y="2588340"/>
            <a:ext cx="1514167" cy="727587"/>
          </a:xfrm>
          <a:prstGeom prst="ellipse">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Database</a:t>
            </a:r>
            <a:endParaRPr/>
          </a:p>
        </p:txBody>
      </p:sp>
      <p:sp>
        <p:nvSpPr>
          <p:cNvPr id="165" name="Google Shape;165;p4"/>
          <p:cNvSpPr/>
          <p:nvPr/>
        </p:nvSpPr>
        <p:spPr>
          <a:xfrm>
            <a:off x="10854812" y="3542073"/>
            <a:ext cx="1233948" cy="486696"/>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customer</a:t>
            </a:r>
            <a:endParaRPr/>
          </a:p>
        </p:txBody>
      </p:sp>
      <p:sp>
        <p:nvSpPr>
          <p:cNvPr id="166" name="Google Shape;166;p4"/>
          <p:cNvSpPr/>
          <p:nvPr/>
        </p:nvSpPr>
        <p:spPr>
          <a:xfrm>
            <a:off x="10854813" y="1777181"/>
            <a:ext cx="1233948" cy="486696"/>
          </a:xfrm>
          <a:prstGeom prst="roundRect">
            <a:avLst>
              <a:gd fmla="val 16667" name="adj"/>
            </a:avLst>
          </a:prstGeom>
          <a:solidFill>
            <a:schemeClr val="accent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product</a:t>
            </a:r>
            <a:endParaRPr/>
          </a:p>
        </p:txBody>
      </p:sp>
      <p:sp>
        <p:nvSpPr>
          <p:cNvPr id="167" name="Google Shape;167;p4"/>
          <p:cNvSpPr/>
          <p:nvPr/>
        </p:nvSpPr>
        <p:spPr>
          <a:xfrm>
            <a:off x="4916129" y="993058"/>
            <a:ext cx="1327354" cy="530941"/>
          </a:xfrm>
          <a:prstGeom prst="roundRect">
            <a:avLst>
              <a:gd fmla="val 16667" name="adj"/>
            </a:avLst>
          </a:prstGeom>
          <a:solidFill>
            <a:srgbClr val="FFD966"/>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rgbClr val="FF0000"/>
                </a:solidFill>
                <a:latin typeface="Calibri"/>
                <a:ea typeface="Calibri"/>
                <a:cs typeface="Calibri"/>
                <a:sym typeface="Calibri"/>
              </a:rPr>
              <a:t>Configuration</a:t>
            </a:r>
            <a:endParaRPr/>
          </a:p>
        </p:txBody>
      </p:sp>
      <p:sp>
        <p:nvSpPr>
          <p:cNvPr id="168" name="Google Shape;168;p4"/>
          <p:cNvSpPr/>
          <p:nvPr/>
        </p:nvSpPr>
        <p:spPr>
          <a:xfrm>
            <a:off x="4916129" y="2015613"/>
            <a:ext cx="1327354" cy="454742"/>
          </a:xfrm>
          <a:prstGeom prst="round2DiagRect">
            <a:avLst>
              <a:gd fmla="val 16667" name="adj1"/>
              <a:gd fmla="val 0" name="adj2"/>
            </a:avLst>
          </a:prstGeom>
          <a:solidFill>
            <a:srgbClr val="B3C6E7"/>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dk1"/>
                </a:solidFill>
                <a:latin typeface="Calibri"/>
                <a:ea typeface="Calibri"/>
                <a:cs typeface="Calibri"/>
                <a:sym typeface="Calibri"/>
              </a:rPr>
              <a:t>sessionFactory</a:t>
            </a:r>
            <a:endParaRPr/>
          </a:p>
        </p:txBody>
      </p:sp>
      <p:sp>
        <p:nvSpPr>
          <p:cNvPr id="169" name="Google Shape;169;p4"/>
          <p:cNvSpPr/>
          <p:nvPr/>
        </p:nvSpPr>
        <p:spPr>
          <a:xfrm>
            <a:off x="6903455" y="6070604"/>
            <a:ext cx="1415846" cy="580103"/>
          </a:xfrm>
          <a:prstGeom prst="roundRect">
            <a:avLst>
              <a:gd fmla="val 16667" name="adj"/>
            </a:avLst>
          </a:prstGeom>
          <a:solidFill>
            <a:srgbClr val="BFBFBF"/>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Cache</a:t>
            </a:r>
            <a:endParaRPr/>
          </a:p>
        </p:txBody>
      </p:sp>
      <p:sp>
        <p:nvSpPr>
          <p:cNvPr id="170" name="Google Shape;170;p4"/>
          <p:cNvSpPr/>
          <p:nvPr/>
        </p:nvSpPr>
        <p:spPr>
          <a:xfrm>
            <a:off x="7020017" y="2996138"/>
            <a:ext cx="1504336" cy="363793"/>
          </a:xfrm>
          <a:prstGeom prst="round2DiagRect">
            <a:avLst>
              <a:gd fmla="val 16667" name="adj1"/>
              <a:gd fmla="val 0" name="adj2"/>
            </a:avLst>
          </a:prstGeom>
          <a:solidFill>
            <a:srgbClr val="9CC2E5"/>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Calibri"/>
                <a:ea typeface="Calibri"/>
                <a:cs typeface="Calibri"/>
                <a:sym typeface="Calibri"/>
              </a:rPr>
              <a:t>session</a:t>
            </a:r>
            <a:endParaRPr/>
          </a:p>
        </p:txBody>
      </p:sp>
      <p:sp>
        <p:nvSpPr>
          <p:cNvPr id="171" name="Google Shape;171;p4"/>
          <p:cNvSpPr/>
          <p:nvPr/>
        </p:nvSpPr>
        <p:spPr>
          <a:xfrm>
            <a:off x="6903455" y="4878035"/>
            <a:ext cx="1504336" cy="363793"/>
          </a:xfrm>
          <a:prstGeom prst="round2DiagRect">
            <a:avLst>
              <a:gd fmla="val 16667" name="adj1"/>
              <a:gd fmla="val 0" name="adj2"/>
            </a:avLst>
          </a:prstGeom>
          <a:solidFill>
            <a:srgbClr val="FFD966"/>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Calibri"/>
                <a:ea typeface="Calibri"/>
                <a:cs typeface="Calibri"/>
                <a:sym typeface="Calibri"/>
              </a:rPr>
              <a:t>session</a:t>
            </a:r>
            <a:endParaRPr/>
          </a:p>
        </p:txBody>
      </p:sp>
      <p:cxnSp>
        <p:nvCxnSpPr>
          <p:cNvPr id="172" name="Google Shape;172;p4"/>
          <p:cNvCxnSpPr>
            <a:stCxn id="160" idx="0"/>
            <a:endCxn id="161" idx="6"/>
          </p:cNvCxnSpPr>
          <p:nvPr/>
        </p:nvCxnSpPr>
        <p:spPr>
          <a:xfrm rot="10800000">
            <a:off x="1457982" y="2647150"/>
            <a:ext cx="567600" cy="1374000"/>
          </a:xfrm>
          <a:prstGeom prst="straightConnector1">
            <a:avLst/>
          </a:prstGeom>
          <a:noFill/>
          <a:ln cap="flat" cmpd="sng" w="9525">
            <a:solidFill>
              <a:schemeClr val="accent1"/>
            </a:solidFill>
            <a:prstDash val="solid"/>
            <a:miter lim="800000"/>
            <a:headEnd len="sm" w="sm" type="none"/>
            <a:tailEnd len="sm" w="sm" type="none"/>
          </a:ln>
        </p:spPr>
      </p:cxnSp>
      <p:cxnSp>
        <p:nvCxnSpPr>
          <p:cNvPr id="173" name="Google Shape;173;p4"/>
          <p:cNvCxnSpPr>
            <a:stCxn id="160" idx="2"/>
            <a:endCxn id="162" idx="6"/>
          </p:cNvCxnSpPr>
          <p:nvPr/>
        </p:nvCxnSpPr>
        <p:spPr>
          <a:xfrm flipH="1">
            <a:off x="1415382" y="4974879"/>
            <a:ext cx="610200" cy="1180200"/>
          </a:xfrm>
          <a:prstGeom prst="straightConnector1">
            <a:avLst/>
          </a:prstGeom>
          <a:noFill/>
          <a:ln cap="flat" cmpd="sng" w="9525">
            <a:solidFill>
              <a:schemeClr val="accent1"/>
            </a:solidFill>
            <a:prstDash val="solid"/>
            <a:miter lim="800000"/>
            <a:headEnd len="sm" w="sm" type="none"/>
            <a:tailEnd len="sm" w="sm" type="none"/>
          </a:ln>
        </p:spPr>
      </p:cxnSp>
      <p:cxnSp>
        <p:nvCxnSpPr>
          <p:cNvPr id="174" name="Google Shape;174;p4"/>
          <p:cNvCxnSpPr>
            <a:stCxn id="160" idx="0"/>
            <a:endCxn id="175" idx="3"/>
          </p:cNvCxnSpPr>
          <p:nvPr/>
        </p:nvCxnSpPr>
        <p:spPr>
          <a:xfrm rot="-5400000">
            <a:off x="1900482" y="1385950"/>
            <a:ext cx="2760300" cy="2510100"/>
          </a:xfrm>
          <a:prstGeom prst="curvedConnector4">
            <a:avLst>
              <a:gd fmla="val 99983" name="adj1"/>
              <a:gd fmla="val 10480" name="adj2"/>
            </a:avLst>
          </a:prstGeom>
          <a:noFill/>
          <a:ln cap="flat" cmpd="sng" w="38100">
            <a:solidFill>
              <a:schemeClr val="accent4"/>
            </a:solidFill>
            <a:prstDash val="solid"/>
            <a:miter lim="800000"/>
            <a:headEnd len="sm" w="sm" type="none"/>
            <a:tailEnd len="med" w="med" type="triangle"/>
          </a:ln>
        </p:spPr>
      </p:cxnSp>
      <p:sp>
        <p:nvSpPr>
          <p:cNvPr id="176" name="Google Shape;176;p4"/>
          <p:cNvSpPr txBox="1"/>
          <p:nvPr/>
        </p:nvSpPr>
        <p:spPr>
          <a:xfrm>
            <a:off x="2590884" y="3220212"/>
            <a:ext cx="2016514"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productService: add(product)</a:t>
            </a:r>
            <a:endParaRPr sz="1200">
              <a:solidFill>
                <a:schemeClr val="dk1"/>
              </a:solidFill>
              <a:latin typeface="Calibri"/>
              <a:ea typeface="Calibri"/>
              <a:cs typeface="Calibri"/>
              <a:sym typeface="Calibri"/>
            </a:endParaRPr>
          </a:p>
        </p:txBody>
      </p:sp>
      <p:sp>
        <p:nvSpPr>
          <p:cNvPr id="177" name="Google Shape;177;p4"/>
          <p:cNvSpPr txBox="1"/>
          <p:nvPr/>
        </p:nvSpPr>
        <p:spPr>
          <a:xfrm>
            <a:off x="6095996" y="82103"/>
            <a:ext cx="3352379"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Configuration là đối tượng để cấu hình hibernate (file xml là cung cấp thông số để đối tượng này cấu hình) và làm 3 việc:</a:t>
            </a:r>
            <a:endParaRPr/>
          </a:p>
        </p:txBody>
      </p:sp>
      <p:cxnSp>
        <p:nvCxnSpPr>
          <p:cNvPr id="178" name="Google Shape;178;p4"/>
          <p:cNvCxnSpPr>
            <a:stCxn id="167" idx="3"/>
          </p:cNvCxnSpPr>
          <p:nvPr/>
        </p:nvCxnSpPr>
        <p:spPr>
          <a:xfrm>
            <a:off x="6243483" y="1258529"/>
            <a:ext cx="3824700" cy="1698600"/>
          </a:xfrm>
          <a:prstGeom prst="curvedConnector3">
            <a:avLst>
              <a:gd fmla="val 50000" name="adj1"/>
            </a:avLst>
          </a:prstGeom>
          <a:noFill/>
          <a:ln cap="flat" cmpd="sng" w="38100">
            <a:solidFill>
              <a:schemeClr val="accent4"/>
            </a:solidFill>
            <a:prstDash val="solid"/>
            <a:miter lim="800000"/>
            <a:headEnd len="sm" w="sm" type="none"/>
            <a:tailEnd len="med" w="med" type="triangle"/>
          </a:ln>
        </p:spPr>
      </p:cxnSp>
      <p:cxnSp>
        <p:nvCxnSpPr>
          <p:cNvPr id="179" name="Google Shape;179;p4"/>
          <p:cNvCxnSpPr>
            <a:stCxn id="164" idx="0"/>
            <a:endCxn id="166" idx="2"/>
          </p:cNvCxnSpPr>
          <p:nvPr/>
        </p:nvCxnSpPr>
        <p:spPr>
          <a:xfrm rot="-5400000">
            <a:off x="10986267" y="2102790"/>
            <a:ext cx="324600" cy="646500"/>
          </a:xfrm>
          <a:prstGeom prst="curvedConnector3">
            <a:avLst>
              <a:gd fmla="val 49979" name="adj1"/>
            </a:avLst>
          </a:prstGeom>
          <a:noFill/>
          <a:ln cap="flat" cmpd="sng" w="38100">
            <a:solidFill>
              <a:schemeClr val="accent4"/>
            </a:solidFill>
            <a:prstDash val="solid"/>
            <a:miter lim="800000"/>
            <a:headEnd len="sm" w="sm" type="none"/>
            <a:tailEnd len="med" w="med" type="triangle"/>
          </a:ln>
        </p:spPr>
      </p:cxnSp>
      <p:cxnSp>
        <p:nvCxnSpPr>
          <p:cNvPr id="180" name="Google Shape;180;p4"/>
          <p:cNvCxnSpPr>
            <a:stCxn id="164" idx="4"/>
            <a:endCxn id="165" idx="0"/>
          </p:cNvCxnSpPr>
          <p:nvPr/>
        </p:nvCxnSpPr>
        <p:spPr>
          <a:xfrm flipH="1" rot="-5400000">
            <a:off x="11035467" y="3105777"/>
            <a:ext cx="226200" cy="646500"/>
          </a:xfrm>
          <a:prstGeom prst="curvedConnector3">
            <a:avLst>
              <a:gd fmla="val 49988" name="adj1"/>
            </a:avLst>
          </a:prstGeom>
          <a:noFill/>
          <a:ln cap="flat" cmpd="sng" w="38100">
            <a:solidFill>
              <a:schemeClr val="accent4"/>
            </a:solidFill>
            <a:prstDash val="solid"/>
            <a:miter lim="800000"/>
            <a:headEnd len="sm" w="sm" type="none"/>
            <a:tailEnd len="med" w="med" type="triangle"/>
          </a:ln>
        </p:spPr>
      </p:cxnSp>
      <p:sp>
        <p:nvSpPr>
          <p:cNvPr id="181" name="Google Shape;181;p4"/>
          <p:cNvSpPr txBox="1"/>
          <p:nvPr/>
        </p:nvSpPr>
        <p:spPr>
          <a:xfrm>
            <a:off x="6243483" y="435968"/>
            <a:ext cx="1013419"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 Kết nối đến db</a:t>
            </a:r>
            <a:endParaRPr/>
          </a:p>
        </p:txBody>
      </p:sp>
      <p:sp>
        <p:nvSpPr>
          <p:cNvPr id="182" name="Google Shape;182;p4"/>
          <p:cNvSpPr txBox="1"/>
          <p:nvPr/>
        </p:nvSpPr>
        <p:spPr>
          <a:xfrm>
            <a:off x="6247290" y="612354"/>
            <a:ext cx="3348994"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 Tạo ra các bảng trang db từ các lớp được đánh dấu @Entity</a:t>
            </a:r>
            <a:endParaRPr sz="1000">
              <a:solidFill>
                <a:schemeClr val="lt1"/>
              </a:solidFill>
              <a:latin typeface="Calibri"/>
              <a:ea typeface="Calibri"/>
              <a:cs typeface="Calibri"/>
              <a:sym typeface="Calibri"/>
            </a:endParaRPr>
          </a:p>
        </p:txBody>
      </p:sp>
      <p:sp>
        <p:nvSpPr>
          <p:cNvPr id="183" name="Google Shape;183;p4"/>
          <p:cNvSpPr txBox="1"/>
          <p:nvPr/>
        </p:nvSpPr>
        <p:spPr>
          <a:xfrm>
            <a:off x="6243483" y="800535"/>
            <a:ext cx="1917513"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 Tạo ra đối tượng sessionFactory</a:t>
            </a:r>
            <a:endParaRPr sz="1000">
              <a:solidFill>
                <a:schemeClr val="lt1"/>
              </a:solidFill>
              <a:latin typeface="Calibri"/>
              <a:ea typeface="Calibri"/>
              <a:cs typeface="Calibri"/>
              <a:sym typeface="Calibri"/>
            </a:endParaRPr>
          </a:p>
        </p:txBody>
      </p:sp>
      <p:cxnSp>
        <p:nvCxnSpPr>
          <p:cNvPr id="184" name="Google Shape;184;p4"/>
          <p:cNvCxnSpPr>
            <a:stCxn id="167" idx="2"/>
            <a:endCxn id="168" idx="3"/>
          </p:cNvCxnSpPr>
          <p:nvPr/>
        </p:nvCxnSpPr>
        <p:spPr>
          <a:xfrm flipH="1" rot="-5400000">
            <a:off x="5334256" y="1769549"/>
            <a:ext cx="491700" cy="600"/>
          </a:xfrm>
          <a:prstGeom prst="curvedConnector3">
            <a:avLst>
              <a:gd fmla="val 51283" name="adj1"/>
            </a:avLst>
          </a:prstGeom>
          <a:noFill/>
          <a:ln cap="flat" cmpd="sng" w="38100">
            <a:solidFill>
              <a:schemeClr val="accent4"/>
            </a:solidFill>
            <a:prstDash val="solid"/>
            <a:miter lim="800000"/>
            <a:headEnd len="sm" w="sm" type="none"/>
            <a:tailEnd len="med" w="med" type="triangle"/>
          </a:ln>
        </p:spPr>
      </p:cxnSp>
      <p:cxnSp>
        <p:nvCxnSpPr>
          <p:cNvPr id="185" name="Google Shape;185;p4"/>
          <p:cNvCxnSpPr>
            <a:stCxn id="160" idx="3"/>
            <a:endCxn id="163" idx="1"/>
          </p:cNvCxnSpPr>
          <p:nvPr/>
        </p:nvCxnSpPr>
        <p:spPr>
          <a:xfrm flipH="1" rot="10800000">
            <a:off x="2939982" y="3429114"/>
            <a:ext cx="1587300" cy="1068900"/>
          </a:xfrm>
          <a:prstGeom prst="curvedConnector3">
            <a:avLst>
              <a:gd fmla="val 50000" name="adj1"/>
            </a:avLst>
          </a:prstGeom>
          <a:noFill/>
          <a:ln cap="flat" cmpd="sng" w="38100">
            <a:solidFill>
              <a:schemeClr val="accent4"/>
            </a:solidFill>
            <a:prstDash val="solid"/>
            <a:miter lim="800000"/>
            <a:headEnd len="sm" w="sm" type="none"/>
            <a:tailEnd len="med" w="med" type="triangle"/>
          </a:ln>
        </p:spPr>
      </p:cxnSp>
      <p:sp>
        <p:nvSpPr>
          <p:cNvPr id="175" name="Google Shape;175;p4"/>
          <p:cNvSpPr txBox="1"/>
          <p:nvPr/>
        </p:nvSpPr>
        <p:spPr>
          <a:xfrm>
            <a:off x="3608762" y="1076045"/>
            <a:ext cx="92685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Lần đầu</a:t>
            </a:r>
            <a:endParaRPr/>
          </a:p>
        </p:txBody>
      </p:sp>
      <p:cxnSp>
        <p:nvCxnSpPr>
          <p:cNvPr id="186" name="Google Shape;186;p4"/>
          <p:cNvCxnSpPr>
            <a:stCxn id="168" idx="0"/>
            <a:endCxn id="170" idx="2"/>
          </p:cNvCxnSpPr>
          <p:nvPr/>
        </p:nvCxnSpPr>
        <p:spPr>
          <a:xfrm>
            <a:off x="6243483" y="2242984"/>
            <a:ext cx="776400" cy="935100"/>
          </a:xfrm>
          <a:prstGeom prst="curvedConnector3">
            <a:avLst>
              <a:gd fmla="val 50000" name="adj1"/>
            </a:avLst>
          </a:prstGeom>
          <a:noFill/>
          <a:ln cap="flat" cmpd="sng" w="38100">
            <a:solidFill>
              <a:schemeClr val="accent4"/>
            </a:solidFill>
            <a:prstDash val="solid"/>
            <a:miter lim="800000"/>
            <a:headEnd len="sm" w="sm" type="none"/>
            <a:tailEnd len="med" w="med" type="triangle"/>
          </a:ln>
        </p:spPr>
      </p:cxnSp>
      <p:sp>
        <p:nvSpPr>
          <p:cNvPr id="187" name="Google Shape;187;p4"/>
          <p:cNvSpPr txBox="1"/>
          <p:nvPr/>
        </p:nvSpPr>
        <p:spPr>
          <a:xfrm>
            <a:off x="4544207" y="2525969"/>
            <a:ext cx="1661082" cy="5539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sessionFactory: đối tượng quản lý việc tạo ra session khi cần thao tác với CSDL</a:t>
            </a:r>
            <a:endParaRPr/>
          </a:p>
        </p:txBody>
      </p:sp>
      <p:cxnSp>
        <p:nvCxnSpPr>
          <p:cNvPr id="188" name="Google Shape;188;p4"/>
          <p:cNvCxnSpPr>
            <a:stCxn id="170" idx="1"/>
          </p:cNvCxnSpPr>
          <p:nvPr/>
        </p:nvCxnSpPr>
        <p:spPr>
          <a:xfrm rot="-5400000">
            <a:off x="8841685" y="2035131"/>
            <a:ext cx="255300" cy="2394300"/>
          </a:xfrm>
          <a:prstGeom prst="curvedConnector4">
            <a:avLst>
              <a:gd fmla="val -32759" name="adj1"/>
              <a:gd fmla="val 83871" name="adj2"/>
            </a:avLst>
          </a:prstGeom>
          <a:noFill/>
          <a:ln cap="flat" cmpd="sng" w="38100">
            <a:solidFill>
              <a:schemeClr val="accent4"/>
            </a:solidFill>
            <a:prstDash val="solid"/>
            <a:miter lim="800000"/>
            <a:headEnd len="sm" w="sm" type="none"/>
            <a:tailEnd len="med" w="med" type="triangle"/>
          </a:ln>
        </p:spPr>
      </p:cxnSp>
      <p:sp>
        <p:nvSpPr>
          <p:cNvPr id="189" name="Google Shape;189;p4"/>
          <p:cNvSpPr txBox="1"/>
          <p:nvPr/>
        </p:nvSpPr>
        <p:spPr>
          <a:xfrm>
            <a:off x="6957751" y="2529979"/>
            <a:ext cx="1661082"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session: đối tượng tương tác trực tiếp với CSDL</a:t>
            </a:r>
            <a:endParaRPr/>
          </a:p>
        </p:txBody>
      </p:sp>
      <p:sp>
        <p:nvSpPr>
          <p:cNvPr id="190" name="Google Shape;190;p4"/>
          <p:cNvSpPr txBox="1"/>
          <p:nvPr/>
        </p:nvSpPr>
        <p:spPr>
          <a:xfrm>
            <a:off x="7940034" y="3459015"/>
            <a:ext cx="1661082" cy="55399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Transaction: khi thực hiện 1 câu lệnh update dữ liệu phải thực hiện 1 transacsion</a:t>
            </a:r>
            <a:endParaRPr/>
          </a:p>
        </p:txBody>
      </p:sp>
      <p:cxnSp>
        <p:nvCxnSpPr>
          <p:cNvPr id="191" name="Google Shape;191;p4"/>
          <p:cNvCxnSpPr>
            <a:stCxn id="160" idx="3"/>
          </p:cNvCxnSpPr>
          <p:nvPr/>
        </p:nvCxnSpPr>
        <p:spPr>
          <a:xfrm>
            <a:off x="2939982" y="4498015"/>
            <a:ext cx="1570500" cy="1320900"/>
          </a:xfrm>
          <a:prstGeom prst="curvedConnector3">
            <a:avLst>
              <a:gd fmla="val 50001" name="adj1"/>
            </a:avLst>
          </a:prstGeom>
          <a:noFill/>
          <a:ln cap="flat" cmpd="sng" w="38100">
            <a:solidFill>
              <a:schemeClr val="accent4"/>
            </a:solidFill>
            <a:prstDash val="solid"/>
            <a:miter lim="800000"/>
            <a:headEnd len="sm" w="sm" type="none"/>
            <a:tailEnd len="med" w="med" type="triangle"/>
          </a:ln>
        </p:spPr>
      </p:cxnSp>
      <p:sp>
        <p:nvSpPr>
          <p:cNvPr id="192" name="Google Shape;192;p4"/>
          <p:cNvSpPr txBox="1"/>
          <p:nvPr/>
        </p:nvSpPr>
        <p:spPr>
          <a:xfrm>
            <a:off x="2774312" y="5819001"/>
            <a:ext cx="1795492"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customerService: findAll()</a:t>
            </a:r>
            <a:endParaRPr/>
          </a:p>
        </p:txBody>
      </p:sp>
      <p:cxnSp>
        <p:nvCxnSpPr>
          <p:cNvPr id="193" name="Google Shape;193;p4"/>
          <p:cNvCxnSpPr>
            <a:stCxn id="168" idx="0"/>
            <a:endCxn id="171" idx="2"/>
          </p:cNvCxnSpPr>
          <p:nvPr/>
        </p:nvCxnSpPr>
        <p:spPr>
          <a:xfrm>
            <a:off x="6243483" y="2242984"/>
            <a:ext cx="660000" cy="2817000"/>
          </a:xfrm>
          <a:prstGeom prst="curvedConnector3">
            <a:avLst>
              <a:gd fmla="val 49998" name="adj1"/>
            </a:avLst>
          </a:prstGeom>
          <a:noFill/>
          <a:ln cap="flat" cmpd="sng" w="38100">
            <a:solidFill>
              <a:schemeClr val="accent4"/>
            </a:solidFill>
            <a:prstDash val="solid"/>
            <a:miter lim="800000"/>
            <a:headEnd len="sm" w="sm" type="none"/>
            <a:tailEnd len="med" w="med" type="triangle"/>
          </a:ln>
        </p:spPr>
      </p:cxnSp>
      <p:cxnSp>
        <p:nvCxnSpPr>
          <p:cNvPr id="194" name="Google Shape;194;p4"/>
          <p:cNvCxnSpPr/>
          <p:nvPr/>
        </p:nvCxnSpPr>
        <p:spPr>
          <a:xfrm flipH="1" rot="10800000">
            <a:off x="8407791" y="3281680"/>
            <a:ext cx="2055600" cy="1693200"/>
          </a:xfrm>
          <a:prstGeom prst="curvedConnector3">
            <a:avLst>
              <a:gd fmla="val 86344" name="adj1"/>
            </a:avLst>
          </a:prstGeom>
          <a:noFill/>
          <a:ln cap="flat" cmpd="sng" w="38100">
            <a:solidFill>
              <a:schemeClr val="accent4"/>
            </a:solidFill>
            <a:prstDash val="solid"/>
            <a:miter lim="800000"/>
            <a:headEnd len="sm" w="sm" type="none"/>
            <a:tailEnd len="med" w="med" type="triangle"/>
          </a:ln>
        </p:spPr>
      </p:cxnSp>
      <p:cxnSp>
        <p:nvCxnSpPr>
          <p:cNvPr id="195" name="Google Shape;195;p4"/>
          <p:cNvCxnSpPr/>
          <p:nvPr/>
        </p:nvCxnSpPr>
        <p:spPr>
          <a:xfrm flipH="1">
            <a:off x="8407675" y="3312621"/>
            <a:ext cx="2244300" cy="1839300"/>
          </a:xfrm>
          <a:prstGeom prst="curvedConnector3">
            <a:avLst>
              <a:gd fmla="val 12235" name="adj1"/>
            </a:avLst>
          </a:prstGeom>
          <a:noFill/>
          <a:ln cap="flat" cmpd="sng" w="38100">
            <a:solidFill>
              <a:srgbClr val="8DA9DB"/>
            </a:solidFill>
            <a:prstDash val="solid"/>
            <a:miter lim="800000"/>
            <a:headEnd len="sm" w="sm" type="none"/>
            <a:tailEnd len="med" w="med" type="triangle"/>
          </a:ln>
        </p:spPr>
      </p:cxnSp>
      <p:sp>
        <p:nvSpPr>
          <p:cNvPr id="196" name="Google Shape;196;p4"/>
          <p:cNvSpPr txBox="1"/>
          <p:nvPr/>
        </p:nvSpPr>
        <p:spPr>
          <a:xfrm rot="-1991225">
            <a:off x="9769487" y="4596563"/>
            <a:ext cx="833754"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resultSet</a:t>
            </a:r>
            <a:endParaRPr/>
          </a:p>
        </p:txBody>
      </p:sp>
      <p:cxnSp>
        <p:nvCxnSpPr>
          <p:cNvPr id="197" name="Google Shape;197;p4"/>
          <p:cNvCxnSpPr>
            <a:stCxn id="171" idx="2"/>
          </p:cNvCxnSpPr>
          <p:nvPr/>
        </p:nvCxnSpPr>
        <p:spPr>
          <a:xfrm rot="10800000">
            <a:off x="2939855" y="4778532"/>
            <a:ext cx="3963600" cy="281400"/>
          </a:xfrm>
          <a:prstGeom prst="curvedConnector3">
            <a:avLst>
              <a:gd fmla="val 49998" name="adj1"/>
            </a:avLst>
          </a:prstGeom>
          <a:noFill/>
          <a:ln cap="flat" cmpd="sng" w="38100">
            <a:solidFill>
              <a:srgbClr val="8DA9DB"/>
            </a:solidFill>
            <a:prstDash val="solid"/>
            <a:miter lim="800000"/>
            <a:headEnd len="sm" w="sm" type="none"/>
            <a:tailEnd len="med" w="med" type="triangle"/>
          </a:ln>
        </p:spPr>
      </p:cxnSp>
      <p:cxnSp>
        <p:nvCxnSpPr>
          <p:cNvPr id="198" name="Google Shape;198;p4"/>
          <p:cNvCxnSpPr/>
          <p:nvPr/>
        </p:nvCxnSpPr>
        <p:spPr>
          <a:xfrm rot="5400000">
            <a:off x="7624076" y="5639529"/>
            <a:ext cx="854100" cy="33300"/>
          </a:xfrm>
          <a:prstGeom prst="curvedConnector3">
            <a:avLst>
              <a:gd fmla="val 50004" name="adj1"/>
            </a:avLst>
          </a:prstGeom>
          <a:noFill/>
          <a:ln cap="flat" cmpd="sng" w="38100">
            <a:solidFill>
              <a:srgbClr val="C9C9C9"/>
            </a:solidFill>
            <a:prstDash val="solid"/>
            <a:miter lim="800000"/>
            <a:headEnd len="sm" w="sm" type="none"/>
            <a:tailEnd len="med" w="med" type="triangle"/>
          </a:ln>
        </p:spPr>
      </p:cxnSp>
      <p:sp>
        <p:nvSpPr>
          <p:cNvPr id="199" name="Google Shape;199;p4"/>
          <p:cNvSpPr txBox="1"/>
          <p:nvPr/>
        </p:nvSpPr>
        <p:spPr>
          <a:xfrm rot="-5243257">
            <a:off x="7615266" y="5524424"/>
            <a:ext cx="649537"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resultSet</a:t>
            </a:r>
            <a:endParaRPr/>
          </a:p>
        </p:txBody>
      </p:sp>
      <p:sp>
        <p:nvSpPr>
          <p:cNvPr id="200" name="Google Shape;200;p4"/>
          <p:cNvSpPr txBox="1"/>
          <p:nvPr/>
        </p:nvSpPr>
        <p:spPr>
          <a:xfrm rot="289153">
            <a:off x="5189324" y="4754924"/>
            <a:ext cx="997389"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List&lt;Customer&gt;</a:t>
            </a:r>
            <a:endParaRPr/>
          </a:p>
        </p:txBody>
      </p:sp>
      <p:cxnSp>
        <p:nvCxnSpPr>
          <p:cNvPr id="201" name="Google Shape;201;p4"/>
          <p:cNvCxnSpPr/>
          <p:nvPr/>
        </p:nvCxnSpPr>
        <p:spPr>
          <a:xfrm flipH="1" rot="5400000">
            <a:off x="6772639" y="5641004"/>
            <a:ext cx="828900" cy="30300"/>
          </a:xfrm>
          <a:prstGeom prst="curvedConnector3">
            <a:avLst>
              <a:gd fmla="val 50000" name="adj1"/>
            </a:avLst>
          </a:prstGeom>
          <a:noFill/>
          <a:ln cap="flat" cmpd="sng" w="38100">
            <a:solidFill>
              <a:srgbClr val="B3C6E7"/>
            </a:solidFill>
            <a:prstDash val="solid"/>
            <a:miter lim="800000"/>
            <a:headEnd len="sm" w="sm" type="none"/>
            <a:tailEnd len="med" w="med" type="triangle"/>
          </a:ln>
        </p:spPr>
      </p:cxnSp>
      <p:sp>
        <p:nvSpPr>
          <p:cNvPr id="202" name="Google Shape;202;p4"/>
          <p:cNvSpPr txBox="1"/>
          <p:nvPr/>
        </p:nvSpPr>
        <p:spPr>
          <a:xfrm rot="5400000">
            <a:off x="7007433" y="5576211"/>
            <a:ext cx="649537" cy="2462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000">
                <a:solidFill>
                  <a:schemeClr val="lt1"/>
                </a:solidFill>
                <a:latin typeface="Calibri"/>
                <a:ea typeface="Calibri"/>
                <a:cs typeface="Calibri"/>
                <a:sym typeface="Calibri"/>
              </a:rPr>
              <a:t>resultSet</a:t>
            </a:r>
            <a:endParaRPr/>
          </a:p>
        </p:txBody>
      </p:sp>
      <p:sp>
        <p:nvSpPr>
          <p:cNvPr id="203" name="Google Shape;203;p4"/>
          <p:cNvSpPr/>
          <p:nvPr/>
        </p:nvSpPr>
        <p:spPr>
          <a:xfrm>
            <a:off x="4556762" y="6244618"/>
            <a:ext cx="1179867" cy="626617"/>
          </a:xfrm>
          <a:prstGeom prst="foldedCorner">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Hibernate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500"/>
                                        <p:tgtEl>
                                          <p:spTgt spid="175"/>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5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xEl>
                                              <p:pRg end="0" st="0"/>
                                            </p:txEl>
                                          </p:spTgt>
                                        </p:tgtEl>
                                        <p:attrNameLst>
                                          <p:attrName>style.visibility</p:attrName>
                                        </p:attrNameLst>
                                      </p:cBhvr>
                                      <p:to>
                                        <p:strVal val="visible"/>
                                      </p:to>
                                    </p:set>
                                    <p:animEffect filter="fade" transition="in">
                                      <p:cBhvr>
                                        <p:cTn dur="500"/>
                                        <p:tgtEl>
                                          <p:spTgt spid="17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500"/>
                                        <p:tgtEl>
                                          <p:spTgt spid="178"/>
                                        </p:tgtEl>
                                      </p:cBhvr>
                                    </p:animEffect>
                                  </p:childTnLst>
                                </p:cTn>
                              </p:par>
                              <p:par>
                                <p:cTn fill="hold" nodeType="with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500"/>
                                        <p:tgtEl>
                                          <p:spTgt spid="1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2"/>
                                        </p:tgtEl>
                                        <p:attrNameLst>
                                          <p:attrName>style.visibility</p:attrName>
                                        </p:attrNameLst>
                                      </p:cBhvr>
                                      <p:to>
                                        <p:strVal val="visible"/>
                                      </p:to>
                                    </p:set>
                                    <p:animEffect filter="fade" transition="in">
                                      <p:cBhvr>
                                        <p:cTn dur="500"/>
                                        <p:tgtEl>
                                          <p:spTgt spid="182"/>
                                        </p:tgtEl>
                                      </p:cBhvr>
                                    </p:animEffect>
                                  </p:childTnLst>
                                </p:cTn>
                              </p:par>
                              <p:par>
                                <p:cTn fill="hold" nodeType="withEffect" presetClass="entr" presetID="10" presetSubtype="0">
                                  <p:stCondLst>
                                    <p:cond delay="0"/>
                                  </p:stCondLst>
                                  <p:childTnLst>
                                    <p:set>
                                      <p:cBhvr>
                                        <p:cTn dur="1" fill="hold">
                                          <p:stCondLst>
                                            <p:cond delay="0"/>
                                          </p:stCondLst>
                                        </p:cTn>
                                        <p:tgtEl>
                                          <p:spTgt spid="179"/>
                                        </p:tgtEl>
                                        <p:attrNameLst>
                                          <p:attrName>style.visibility</p:attrName>
                                        </p:attrNameLst>
                                      </p:cBhvr>
                                      <p:to>
                                        <p:strVal val="visible"/>
                                      </p:to>
                                    </p:set>
                                    <p:animEffect filter="fade" transition="in">
                                      <p:cBhvr>
                                        <p:cTn dur="500"/>
                                        <p:tgtEl>
                                          <p:spTgt spid="179"/>
                                        </p:tgtEl>
                                      </p:cBhvr>
                                    </p:animEffect>
                                  </p:childTnLst>
                                </p:cTn>
                              </p:par>
                              <p:par>
                                <p:cTn fill="hold" nodeType="withEffect" presetClass="entr" presetID="10" presetSubtype="0">
                                  <p:stCondLst>
                                    <p:cond delay="0"/>
                                  </p:stCondLst>
                                  <p:childTnLst>
                                    <p:set>
                                      <p:cBhvr>
                                        <p:cTn dur="1" fill="hold">
                                          <p:stCondLst>
                                            <p:cond delay="0"/>
                                          </p:stCondLst>
                                        </p:cTn>
                                        <p:tgtEl>
                                          <p:spTgt spid="166"/>
                                        </p:tgtEl>
                                        <p:attrNameLst>
                                          <p:attrName>style.visibility</p:attrName>
                                        </p:attrNameLst>
                                      </p:cBhvr>
                                      <p:to>
                                        <p:strVal val="visible"/>
                                      </p:to>
                                    </p:set>
                                    <p:animEffect filter="fade" transition="in">
                                      <p:cBhvr>
                                        <p:cTn dur="500"/>
                                        <p:tgtEl>
                                          <p:spTgt spid="166"/>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500"/>
                                        <p:tgtEl>
                                          <p:spTgt spid="165"/>
                                        </p:tgtEl>
                                      </p:cBhvr>
                                    </p:animEffect>
                                  </p:childTnLst>
                                </p:cTn>
                              </p:par>
                              <p:par>
                                <p:cTn fill="hold" nodeType="withEffect" presetClass="entr" presetID="10" presetSubtype="0">
                                  <p:stCondLst>
                                    <p:cond delay="0"/>
                                  </p:stCondLst>
                                  <p:childTnLst>
                                    <p:set>
                                      <p:cBhvr>
                                        <p:cTn dur="1" fill="hold">
                                          <p:stCondLst>
                                            <p:cond delay="0"/>
                                          </p:stCondLst>
                                        </p:cTn>
                                        <p:tgtEl>
                                          <p:spTgt spid="180"/>
                                        </p:tgtEl>
                                        <p:attrNameLst>
                                          <p:attrName>style.visibility</p:attrName>
                                        </p:attrNameLst>
                                      </p:cBhvr>
                                      <p:to>
                                        <p:strVal val="visible"/>
                                      </p:to>
                                    </p:set>
                                    <p:animEffect filter="fade" transition="in">
                                      <p:cBhvr>
                                        <p:cTn dur="500"/>
                                        <p:tgtEl>
                                          <p:spTgt spid="18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500"/>
                                        <p:tgtEl>
                                          <p:spTgt spid="183"/>
                                        </p:tgtEl>
                                      </p:cBhvr>
                                    </p:animEffect>
                                  </p:childTnLst>
                                </p:cTn>
                              </p:par>
                              <p:par>
                                <p:cTn fill="hold" nodeType="withEffect" presetClass="entr" presetID="10" presetSubtype="0">
                                  <p:stCondLst>
                                    <p:cond delay="0"/>
                                  </p:stCondLst>
                                  <p:childTnLst>
                                    <p:set>
                                      <p:cBhvr>
                                        <p:cTn dur="1" fill="hold">
                                          <p:stCondLst>
                                            <p:cond delay="0"/>
                                          </p:stCondLst>
                                        </p:cTn>
                                        <p:tgtEl>
                                          <p:spTgt spid="184"/>
                                        </p:tgtEl>
                                        <p:attrNameLst>
                                          <p:attrName>style.visibility</p:attrName>
                                        </p:attrNameLst>
                                      </p:cBhvr>
                                      <p:to>
                                        <p:strVal val="visible"/>
                                      </p:to>
                                    </p:set>
                                    <p:animEffect filter="fade" transition="in">
                                      <p:cBhvr>
                                        <p:cTn dur="500"/>
                                        <p:tgtEl>
                                          <p:spTgt spid="184"/>
                                        </p:tgtEl>
                                      </p:cBhvr>
                                    </p:animEffect>
                                  </p:childTnLst>
                                </p:cTn>
                              </p:par>
                              <p:par>
                                <p:cTn fill="hold" nodeType="with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500"/>
                                        <p:tgtEl>
                                          <p:spTgt spid="1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500"/>
                                        <p:tgtEl>
                                          <p:spTgt spid="185"/>
                                        </p:tgtEl>
                                      </p:cBhvr>
                                    </p:animEffect>
                                  </p:childTnLst>
                                </p:cTn>
                              </p:par>
                              <p:par>
                                <p:cTn fill="hold" nodeType="with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500"/>
                                        <p:tgtEl>
                                          <p:spTgt spid="1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7"/>
                                        </p:tgtEl>
                                        <p:attrNameLst>
                                          <p:attrName>style.visibility</p:attrName>
                                        </p:attrNameLst>
                                      </p:cBhvr>
                                      <p:to>
                                        <p:strVal val="visible"/>
                                      </p:to>
                                    </p:set>
                                    <p:animEffect filter="fade" transition="in">
                                      <p:cBhvr>
                                        <p:cTn dur="500"/>
                                        <p:tgtEl>
                                          <p:spTgt spid="1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500"/>
                                        <p:tgtEl>
                                          <p:spTgt spid="186"/>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500"/>
                                        <p:tgtEl>
                                          <p:spTgt spid="170"/>
                                        </p:tgtEl>
                                      </p:cBhvr>
                                    </p:animEffect>
                                  </p:childTnLst>
                                </p:cTn>
                              </p:par>
                              <p:par>
                                <p:cTn fill="hold" nodeType="withEffect" presetClass="entr" presetID="10" presetSubtype="0">
                                  <p:stCondLst>
                                    <p:cond delay="0"/>
                                  </p:stCondLst>
                                  <p:childTnLst>
                                    <p:set>
                                      <p:cBhvr>
                                        <p:cTn dur="1" fill="hold">
                                          <p:stCondLst>
                                            <p:cond delay="0"/>
                                          </p:stCondLst>
                                        </p:cTn>
                                        <p:tgtEl>
                                          <p:spTgt spid="189"/>
                                        </p:tgtEl>
                                        <p:attrNameLst>
                                          <p:attrName>style.visibility</p:attrName>
                                        </p:attrNameLst>
                                      </p:cBhvr>
                                      <p:to>
                                        <p:strVal val="visible"/>
                                      </p:to>
                                    </p:set>
                                    <p:animEffect filter="fade" transition="in">
                                      <p:cBhvr>
                                        <p:cTn dur="500"/>
                                        <p:tgtEl>
                                          <p:spTgt spid="1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0"/>
                                        </p:tgtEl>
                                        <p:attrNameLst>
                                          <p:attrName>style.visibility</p:attrName>
                                        </p:attrNameLst>
                                      </p:cBhvr>
                                      <p:to>
                                        <p:strVal val="visible"/>
                                      </p:to>
                                    </p:set>
                                    <p:animEffect filter="fade" transition="in">
                                      <p:cBhvr>
                                        <p:cTn dur="500"/>
                                        <p:tgtEl>
                                          <p:spTgt spid="190"/>
                                        </p:tgtEl>
                                      </p:cBhvr>
                                    </p:animEffect>
                                  </p:childTnLst>
                                </p:cTn>
                              </p:par>
                              <p:par>
                                <p:cTn fill="hold" nodeType="withEffect" presetClass="entr" presetID="10" presetSubtype="0">
                                  <p:stCondLst>
                                    <p:cond delay="0"/>
                                  </p:stCondLst>
                                  <p:childTnLst>
                                    <p:set>
                                      <p:cBhvr>
                                        <p:cTn dur="1" fill="hold">
                                          <p:stCondLst>
                                            <p:cond delay="0"/>
                                          </p:stCondLst>
                                        </p:cTn>
                                        <p:tgtEl>
                                          <p:spTgt spid="188"/>
                                        </p:tgtEl>
                                        <p:attrNameLst>
                                          <p:attrName>style.visibility</p:attrName>
                                        </p:attrNameLst>
                                      </p:cBhvr>
                                      <p:to>
                                        <p:strVal val="visible"/>
                                      </p:to>
                                    </p:set>
                                    <p:animEffect filter="fade" transition="in">
                                      <p:cBhvr>
                                        <p:cTn dur="500"/>
                                        <p:tgtEl>
                                          <p:spTgt spid="1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500"/>
                                        <p:tgtEl>
                                          <p:spTgt spid="192"/>
                                        </p:tgtEl>
                                      </p:cBhvr>
                                    </p:animEffec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5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3"/>
                                        </p:tgtEl>
                                        <p:attrNameLst>
                                          <p:attrName>style.visibility</p:attrName>
                                        </p:attrNameLst>
                                      </p:cBhvr>
                                      <p:to>
                                        <p:strVal val="visible"/>
                                      </p:to>
                                    </p:set>
                                    <p:animEffect filter="fade" transition="in">
                                      <p:cBhvr>
                                        <p:cTn dur="500"/>
                                        <p:tgtEl>
                                          <p:spTgt spid="193"/>
                                        </p:tgtEl>
                                      </p:cBhvr>
                                    </p:animEffect>
                                  </p:childTnLst>
                                </p:cTn>
                              </p:par>
                              <p:par>
                                <p:cTn fill="hold" nodeType="with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5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500"/>
                                        <p:tgtEl>
                                          <p:spTgt spid="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6"/>
                                        </p:tgtEl>
                                        <p:attrNameLst>
                                          <p:attrName>style.visibility</p:attrName>
                                        </p:attrNameLst>
                                      </p:cBhvr>
                                      <p:to>
                                        <p:strVal val="visible"/>
                                      </p:to>
                                    </p:set>
                                    <p:animEffect filter="fade" transition="in">
                                      <p:cBhvr>
                                        <p:cTn dur="500"/>
                                        <p:tgtEl>
                                          <p:spTgt spid="196"/>
                                        </p:tgtEl>
                                      </p:cBhvr>
                                    </p:animEffect>
                                  </p:childTnLst>
                                </p:cTn>
                              </p:par>
                              <p:par>
                                <p:cTn fill="hold" nodeType="with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500"/>
                                        <p:tgtEl>
                                          <p:spTgt spid="1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9"/>
                                        </p:tgtEl>
                                        <p:attrNameLst>
                                          <p:attrName>style.visibility</p:attrName>
                                        </p:attrNameLst>
                                      </p:cBhvr>
                                      <p:to>
                                        <p:strVal val="visible"/>
                                      </p:to>
                                    </p:set>
                                    <p:animEffect filter="fade" transition="in">
                                      <p:cBhvr>
                                        <p:cTn dur="500"/>
                                        <p:tgtEl>
                                          <p:spTgt spid="199"/>
                                        </p:tgtEl>
                                      </p:cBhvr>
                                    </p:animEffect>
                                  </p:childTnLst>
                                </p:cTn>
                              </p:par>
                              <p:par>
                                <p:cTn fill="hold" nodeType="withEffect" presetClass="entr" presetID="10" presetSubtype="0">
                                  <p:stCondLst>
                                    <p:cond delay="0"/>
                                  </p:stCondLst>
                                  <p:childTnLst>
                                    <p:set>
                                      <p:cBhvr>
                                        <p:cTn dur="1" fill="hold">
                                          <p:stCondLst>
                                            <p:cond delay="0"/>
                                          </p:stCondLst>
                                        </p:cTn>
                                        <p:tgtEl>
                                          <p:spTgt spid="198"/>
                                        </p:tgtEl>
                                        <p:attrNameLst>
                                          <p:attrName>style.visibility</p:attrName>
                                        </p:attrNameLst>
                                      </p:cBhvr>
                                      <p:to>
                                        <p:strVal val="visible"/>
                                      </p:to>
                                    </p:set>
                                    <p:animEffect filter="fade" transition="in">
                                      <p:cBhvr>
                                        <p:cTn dur="500"/>
                                        <p:tgtEl>
                                          <p:spTgt spid="198"/>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5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5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1"/>
                                        </p:tgtEl>
                                        <p:attrNameLst>
                                          <p:attrName>style.visibility</p:attrName>
                                        </p:attrNameLst>
                                      </p:cBhvr>
                                      <p:to>
                                        <p:strVal val="visible"/>
                                      </p:to>
                                    </p:set>
                                    <p:animEffect filter="fade" transition="in">
                                      <p:cBhvr>
                                        <p:cTn dur="500"/>
                                        <p:tgtEl>
                                          <p:spTgt spid="2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500"/>
                                        <p:tgtEl>
                                          <p:spTgt spid="197"/>
                                        </p:tgtEl>
                                      </p:cBhvr>
                                    </p:animEffect>
                                  </p:childTnLst>
                                </p:cTn>
                              </p:par>
                              <p:par>
                                <p:cTn fill="hold" nodeType="withEffect" presetClass="entr" presetID="10" presetSubtype="0">
                                  <p:stCondLst>
                                    <p:cond delay="0"/>
                                  </p:stCondLst>
                                  <p:childTnLst>
                                    <p:set>
                                      <p:cBhvr>
                                        <p:cTn dur="1" fill="hold">
                                          <p:stCondLst>
                                            <p:cond delay="0"/>
                                          </p:stCondLst>
                                        </p:cTn>
                                        <p:tgtEl>
                                          <p:spTgt spid="200"/>
                                        </p:tgtEl>
                                        <p:attrNameLst>
                                          <p:attrName>style.visibility</p:attrName>
                                        </p:attrNameLst>
                                      </p:cBhvr>
                                      <p:to>
                                        <p:strVal val="visible"/>
                                      </p:to>
                                    </p:set>
                                    <p:animEffect filter="fade" transition="in">
                                      <p:cBhvr>
                                        <p:cTn dur="500"/>
                                        <p:tgtEl>
                                          <p:spTgt spid="2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5"/>
          <p:cNvSpPr/>
          <p:nvPr/>
        </p:nvSpPr>
        <p:spPr>
          <a:xfrm>
            <a:off x="322216" y="452845"/>
            <a:ext cx="3161212" cy="150658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ORM</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&lt;Object Relational Mapping&gt;</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Là một kỹ thuật (1 cách làm) để</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Ánh xạ các đối tượng trong java </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Với các bản ghi trong CSDL</a:t>
            </a:r>
            <a:endParaRPr sz="1400">
              <a:solidFill>
                <a:schemeClr val="lt1"/>
              </a:solidFill>
              <a:latin typeface="Calibri"/>
              <a:ea typeface="Calibri"/>
              <a:cs typeface="Calibri"/>
              <a:sym typeface="Calibri"/>
            </a:endParaRPr>
          </a:p>
        </p:txBody>
      </p:sp>
      <p:sp>
        <p:nvSpPr>
          <p:cNvPr id="209" name="Google Shape;209;p5"/>
          <p:cNvSpPr/>
          <p:nvPr/>
        </p:nvSpPr>
        <p:spPr>
          <a:xfrm>
            <a:off x="322216" y="2255519"/>
            <a:ext cx="3239590" cy="71410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Hibernate</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Là 1 framework áp dụng ORM</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0" name="Google Shape;210;p5"/>
          <p:cNvSpPr/>
          <p:nvPr/>
        </p:nvSpPr>
        <p:spPr>
          <a:xfrm>
            <a:off x="226422" y="3348447"/>
            <a:ext cx="3431177" cy="1079863"/>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JPA</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&lt;Java Persistence API&gt;</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Là một giao diện cung cấp các interface </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Có các method hỗ trợ tương tác với CSDL </a:t>
            </a:r>
            <a:endParaRPr/>
          </a:p>
        </p:txBody>
      </p:sp>
      <p:sp>
        <p:nvSpPr>
          <p:cNvPr id="211" name="Google Shape;211;p5"/>
          <p:cNvSpPr/>
          <p:nvPr/>
        </p:nvSpPr>
        <p:spPr>
          <a:xfrm>
            <a:off x="283027" y="4720046"/>
            <a:ext cx="3239590" cy="914400"/>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Hibernate &gt; 3.2</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Là 1 framework áp dụng ORM</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Triển khai JPA</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2" name="Google Shape;212;p5"/>
          <p:cNvSpPr/>
          <p:nvPr/>
        </p:nvSpPr>
        <p:spPr>
          <a:xfrm>
            <a:off x="5982790" y="992777"/>
            <a:ext cx="5294812" cy="1976845"/>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Spring Data JPA</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Là 1 thư viện phát triển các method JPA</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hoàn chỉnh nhất đến thời điểm hiện tại</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Hỗ trợ cho làm việc với Spring</a:t>
            </a:r>
            <a:endParaRPr/>
          </a:p>
          <a:p>
            <a:pPr indent="0" lvl="0" marL="0" marR="0" rtl="0" algn="ctr">
              <a:spcBef>
                <a:spcPts val="0"/>
              </a:spcBef>
              <a:spcAft>
                <a:spcPts val="0"/>
              </a:spcAft>
              <a:buNone/>
            </a:pPr>
            <a:r>
              <a:rPr lang="en-US" sz="1800">
                <a:solidFill>
                  <a:schemeClr val="lt1"/>
                </a:solidFill>
                <a:latin typeface="Calibri"/>
                <a:ea typeface="Calibri"/>
                <a:cs typeface="Calibri"/>
                <a:sym typeface="Calibri"/>
              </a:rPr>
              <a:t>Điều kiện của Spring Data JPA có thể hoạt động là phải hoạt động trên 1 framework đang triển khai JPA</a:t>
            </a:r>
            <a:endParaRPr/>
          </a:p>
        </p:txBody>
      </p:sp>
      <p:sp>
        <p:nvSpPr>
          <p:cNvPr id="213" name="Google Shape;213;p5"/>
          <p:cNvSpPr/>
          <p:nvPr/>
        </p:nvSpPr>
        <p:spPr>
          <a:xfrm>
            <a:off x="5860869" y="3274422"/>
            <a:ext cx="5416733" cy="1445624"/>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Spring Data Repository</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Là interface mà SDJ cung cấp</a:t>
            </a:r>
            <a:endParaRPr/>
          </a:p>
          <a:p>
            <a:pPr indent="-285750" lvl="0" marL="285750" marR="0" rtl="0" algn="ctr">
              <a:spcBef>
                <a:spcPts val="0"/>
              </a:spcBef>
              <a:spcAft>
                <a:spcPts val="0"/>
              </a:spcAft>
              <a:buClr>
                <a:schemeClr val="lt1"/>
              </a:buClr>
              <a:buSzPts val="1400"/>
              <a:buFont typeface="Noto Sans Symbols"/>
              <a:buChar char="⇒"/>
            </a:pPr>
            <a:r>
              <a:rPr lang="en-US" sz="1400">
                <a:solidFill>
                  <a:schemeClr val="lt1"/>
                </a:solidFill>
                <a:latin typeface="Calibri"/>
                <a:ea typeface="Calibri"/>
                <a:cs typeface="Calibri"/>
                <a:sym typeface="Calibri"/>
              </a:rPr>
              <a:t>Triển khai theo tư tưởng ”no code repository”: các hàm cơ bản làm việc với CSDL thì SDR làm hết</a:t>
            </a:r>
            <a:endParaRPr/>
          </a:p>
          <a:p>
            <a:pPr indent="-285750" lvl="0" marL="285750" marR="0" rtl="0" algn="ctr">
              <a:spcBef>
                <a:spcPts val="0"/>
              </a:spcBef>
              <a:spcAft>
                <a:spcPts val="0"/>
              </a:spcAft>
              <a:buClr>
                <a:schemeClr val="lt1"/>
              </a:buClr>
              <a:buSzPts val="1400"/>
              <a:buFont typeface="Noto Sans Symbols"/>
              <a:buChar char="⇒"/>
            </a:pPr>
            <a:r>
              <a:rPr lang="en-US">
                <a:solidFill>
                  <a:schemeClr val="lt1"/>
                </a:solidFill>
                <a:latin typeface="Calibri"/>
                <a:ea typeface="Calibri"/>
                <a:cs typeface="Calibri"/>
                <a:sym typeface="Calibri"/>
              </a:rPr>
              <a:t>99% chức năng</a:t>
            </a:r>
            <a:r>
              <a:rPr lang="en-US" sz="1400">
                <a:solidFill>
                  <a:schemeClr val="lt1"/>
                </a:solidFill>
                <a:latin typeface="Calibri"/>
                <a:ea typeface="Calibri"/>
                <a:cs typeface="Calibri"/>
                <a:sym typeface="Calibri"/>
              </a:rPr>
              <a:t> triển khai theo tên </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4" name="Google Shape;214;p5"/>
          <p:cNvSpPr/>
          <p:nvPr/>
        </p:nvSpPr>
        <p:spPr>
          <a:xfrm>
            <a:off x="5982790" y="4955177"/>
            <a:ext cx="5294812" cy="1550126"/>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a:p>
          <a:p>
            <a:pPr indent="-285750" lvl="0" marL="285750" marR="0" rtl="0" algn="ctr">
              <a:spcBef>
                <a:spcPts val="0"/>
              </a:spcBef>
              <a:spcAft>
                <a:spcPts val="0"/>
              </a:spcAft>
              <a:buClr>
                <a:schemeClr val="lt1"/>
              </a:buClr>
              <a:buSzPts val="1800"/>
              <a:buFont typeface="Calibri"/>
              <a:buChar char="-"/>
            </a:pPr>
            <a:r>
              <a:rPr lang="en-US" sz="1800">
                <a:solidFill>
                  <a:schemeClr val="lt1"/>
                </a:solidFill>
                <a:latin typeface="Calibri"/>
                <a:ea typeface="Calibri"/>
                <a:cs typeface="Calibri"/>
                <a:sym typeface="Calibri"/>
              </a:rPr>
              <a:t>Chỉ dùng các CRUD cung cấp sẵn</a:t>
            </a:r>
            <a:endParaRPr/>
          </a:p>
          <a:p>
            <a:pPr indent="-285750" lvl="0" marL="285750" marR="0" rtl="0" algn="ctr">
              <a:spcBef>
                <a:spcPts val="0"/>
              </a:spcBef>
              <a:spcAft>
                <a:spcPts val="0"/>
              </a:spcAft>
              <a:buClr>
                <a:schemeClr val="lt1"/>
              </a:buClr>
              <a:buSzPts val="1800"/>
              <a:buFont typeface="Calibri"/>
              <a:buChar char="-"/>
            </a:pPr>
            <a:r>
              <a:rPr lang="en-US" sz="1800">
                <a:solidFill>
                  <a:schemeClr val="lt1"/>
                </a:solidFill>
                <a:latin typeface="Calibri"/>
                <a:ea typeface="Calibri"/>
                <a:cs typeface="Calibri"/>
                <a:sym typeface="Calibri"/>
              </a:rPr>
              <a:t>Chỉ dùng các hàm findAllBy 1 trường được cung cấp sẵn</a:t>
            </a:r>
            <a:endParaRPr/>
          </a:p>
          <a:p>
            <a:pPr indent="-171450" lvl="0" marL="285750" marR="0" rtl="0" algn="ctr">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6"/>
          <p:cNvSpPr txBox="1"/>
          <p:nvPr/>
        </p:nvSpPr>
        <p:spPr>
          <a:xfrm>
            <a:off x="221541" y="3427664"/>
            <a:ext cx="615957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AOP: Aspect Oriented Programing </a:t>
            </a:r>
            <a:r>
              <a:rPr i="1" lang="en-US" sz="1800">
                <a:solidFill>
                  <a:schemeClr val="dk1"/>
                </a:solidFill>
                <a:latin typeface="Calibri"/>
                <a:ea typeface="Calibri"/>
                <a:cs typeface="Calibri"/>
                <a:sym typeface="Calibri"/>
              </a:rPr>
              <a:t>&lt;Lập trình hướng khía cạnh&gt;:</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20" name="Google Shape;220;p6"/>
          <p:cNvSpPr/>
          <p:nvPr/>
        </p:nvSpPr>
        <p:spPr>
          <a:xfrm>
            <a:off x="461554" y="850982"/>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Lại Thị Phương Anh</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21" name="Google Shape;221;p6"/>
          <p:cNvCxnSpPr>
            <a:stCxn id="220" idx="3"/>
          </p:cNvCxnSpPr>
          <p:nvPr/>
        </p:nvCxnSpPr>
        <p:spPr>
          <a:xfrm>
            <a:off x="2891246" y="1099176"/>
            <a:ext cx="3388500" cy="0"/>
          </a:xfrm>
          <a:prstGeom prst="straightConnector1">
            <a:avLst/>
          </a:prstGeom>
          <a:noFill/>
          <a:ln cap="flat" cmpd="sng" w="9525">
            <a:solidFill>
              <a:schemeClr val="accent1"/>
            </a:solidFill>
            <a:prstDash val="solid"/>
            <a:miter lim="800000"/>
            <a:headEnd len="sm" w="sm" type="none"/>
            <a:tailEnd len="med" w="med" type="triangle"/>
          </a:ln>
        </p:spPr>
      </p:cxnSp>
      <p:sp>
        <p:nvSpPr>
          <p:cNvPr id="222" name="Google Shape;222;p6"/>
          <p:cNvSpPr txBox="1"/>
          <p:nvPr/>
        </p:nvSpPr>
        <p:spPr>
          <a:xfrm>
            <a:off x="3027317" y="963298"/>
            <a:ext cx="1566454"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Như Anh demo 1 buổi</a:t>
            </a:r>
            <a:endParaRPr/>
          </a:p>
        </p:txBody>
      </p:sp>
      <p:sp>
        <p:nvSpPr>
          <p:cNvPr id="223" name="Google Shape;223;p6"/>
          <p:cNvSpPr txBox="1"/>
          <p:nvPr/>
        </p:nvSpPr>
        <p:spPr>
          <a:xfrm>
            <a:off x="6279790" y="1554120"/>
            <a:ext cx="2254610" cy="369332"/>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=&gt; Mất 3 buổi của lớp</a:t>
            </a:r>
            <a:endParaRPr/>
          </a:p>
        </p:txBody>
      </p:sp>
      <p:cxnSp>
        <p:nvCxnSpPr>
          <p:cNvPr id="224" name="Google Shape;224;p6"/>
          <p:cNvCxnSpPr/>
          <p:nvPr/>
        </p:nvCxnSpPr>
        <p:spPr>
          <a:xfrm>
            <a:off x="6296297" y="963298"/>
            <a:ext cx="0" cy="1716484"/>
          </a:xfrm>
          <a:prstGeom prst="straightConnector1">
            <a:avLst/>
          </a:prstGeom>
          <a:noFill/>
          <a:ln cap="flat" cmpd="sng" w="76200">
            <a:solidFill>
              <a:schemeClr val="accent6"/>
            </a:solidFill>
            <a:prstDash val="solid"/>
            <a:miter lim="800000"/>
            <a:headEnd len="sm" w="sm" type="none"/>
            <a:tailEnd len="sm" w="sm" type="none"/>
          </a:ln>
        </p:spPr>
      </p:cxnSp>
      <p:sp>
        <p:nvSpPr>
          <p:cNvPr id="225" name="Google Shape;225;p6"/>
          <p:cNvSpPr txBox="1"/>
          <p:nvPr/>
        </p:nvSpPr>
        <p:spPr>
          <a:xfrm>
            <a:off x="265083" y="236132"/>
            <a:ext cx="333905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Lập trình không hướng khía cạnh:</a:t>
            </a:r>
            <a:endParaRPr/>
          </a:p>
        </p:txBody>
      </p:sp>
      <p:sp>
        <p:nvSpPr>
          <p:cNvPr id="226" name="Google Shape;226;p6"/>
          <p:cNvSpPr/>
          <p:nvPr/>
        </p:nvSpPr>
        <p:spPr>
          <a:xfrm>
            <a:off x="461554" y="1490592"/>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Vương Văn Tú</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27" name="Google Shape;227;p6"/>
          <p:cNvCxnSpPr>
            <a:stCxn id="226" idx="3"/>
          </p:cNvCxnSpPr>
          <p:nvPr/>
        </p:nvCxnSpPr>
        <p:spPr>
          <a:xfrm>
            <a:off x="2891246" y="1738786"/>
            <a:ext cx="3388500" cy="0"/>
          </a:xfrm>
          <a:prstGeom prst="straightConnector1">
            <a:avLst/>
          </a:prstGeom>
          <a:noFill/>
          <a:ln cap="flat" cmpd="sng" w="9525">
            <a:solidFill>
              <a:schemeClr val="accent1"/>
            </a:solidFill>
            <a:prstDash val="solid"/>
            <a:miter lim="800000"/>
            <a:headEnd len="sm" w="sm" type="none"/>
            <a:tailEnd len="med" w="med" type="triangle"/>
          </a:ln>
        </p:spPr>
      </p:cxnSp>
      <p:sp>
        <p:nvSpPr>
          <p:cNvPr id="228" name="Google Shape;228;p6"/>
          <p:cNvSpPr txBox="1"/>
          <p:nvPr/>
        </p:nvSpPr>
        <p:spPr>
          <a:xfrm>
            <a:off x="3027317" y="1602908"/>
            <a:ext cx="1566454"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Như Anh demo 1 buổi</a:t>
            </a:r>
            <a:endParaRPr/>
          </a:p>
        </p:txBody>
      </p:sp>
      <p:sp>
        <p:nvSpPr>
          <p:cNvPr id="229" name="Google Shape;229;p6"/>
          <p:cNvSpPr/>
          <p:nvPr/>
        </p:nvSpPr>
        <p:spPr>
          <a:xfrm>
            <a:off x="461554" y="2119256"/>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Nguyễn Việt Tiến</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30" name="Google Shape;230;p6"/>
          <p:cNvCxnSpPr>
            <a:stCxn id="229" idx="3"/>
          </p:cNvCxnSpPr>
          <p:nvPr/>
        </p:nvCxnSpPr>
        <p:spPr>
          <a:xfrm>
            <a:off x="2891246" y="2367450"/>
            <a:ext cx="3388500" cy="0"/>
          </a:xfrm>
          <a:prstGeom prst="straightConnector1">
            <a:avLst/>
          </a:prstGeom>
          <a:noFill/>
          <a:ln cap="flat" cmpd="sng" w="9525">
            <a:solidFill>
              <a:schemeClr val="accent1"/>
            </a:solidFill>
            <a:prstDash val="solid"/>
            <a:miter lim="800000"/>
            <a:headEnd len="sm" w="sm" type="none"/>
            <a:tailEnd len="med" w="med" type="triangle"/>
          </a:ln>
        </p:spPr>
      </p:cxnSp>
      <p:sp>
        <p:nvSpPr>
          <p:cNvPr id="231" name="Google Shape;231;p6"/>
          <p:cNvSpPr txBox="1"/>
          <p:nvPr/>
        </p:nvSpPr>
        <p:spPr>
          <a:xfrm>
            <a:off x="3027317" y="2231572"/>
            <a:ext cx="1566454" cy="2769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Như Anh demo 1 buổi</a:t>
            </a:r>
            <a:endParaRPr/>
          </a:p>
        </p:txBody>
      </p:sp>
      <p:sp>
        <p:nvSpPr>
          <p:cNvPr id="232" name="Google Shape;232;p6"/>
          <p:cNvSpPr/>
          <p:nvPr/>
        </p:nvSpPr>
        <p:spPr>
          <a:xfrm>
            <a:off x="461554" y="4573683"/>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Lại Thị Phương Anh</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33" name="Google Shape;233;p6"/>
          <p:cNvCxnSpPr>
            <a:stCxn id="232" idx="3"/>
          </p:cNvCxnSpPr>
          <p:nvPr/>
        </p:nvCxnSpPr>
        <p:spPr>
          <a:xfrm>
            <a:off x="2891246" y="4821877"/>
            <a:ext cx="1820100" cy="639600"/>
          </a:xfrm>
          <a:prstGeom prst="straightConnector1">
            <a:avLst/>
          </a:prstGeom>
          <a:noFill/>
          <a:ln cap="flat" cmpd="sng" w="9525">
            <a:solidFill>
              <a:schemeClr val="accent1"/>
            </a:solidFill>
            <a:prstDash val="solid"/>
            <a:miter lim="800000"/>
            <a:headEnd len="sm" w="sm" type="none"/>
            <a:tailEnd len="med" w="med" type="triangle"/>
          </a:ln>
        </p:spPr>
      </p:cxnSp>
      <p:sp>
        <p:nvSpPr>
          <p:cNvPr id="234" name="Google Shape;234;p6"/>
          <p:cNvSpPr txBox="1"/>
          <p:nvPr/>
        </p:nvSpPr>
        <p:spPr>
          <a:xfrm>
            <a:off x="6279790" y="5129488"/>
            <a:ext cx="2254610" cy="646331"/>
          </a:xfrm>
          <a:prstGeom prst="rect">
            <a:avLst/>
          </a:prstGeom>
          <a:solidFill>
            <a:schemeClr val="accent2"/>
          </a:solid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Noto Sans Symbols"/>
              <a:buChar char="⇒"/>
            </a:pPr>
            <a:r>
              <a:rPr lang="en-US" sz="1800">
                <a:solidFill>
                  <a:schemeClr val="dk1"/>
                </a:solidFill>
                <a:latin typeface="Calibri"/>
                <a:ea typeface="Calibri"/>
                <a:cs typeface="Calibri"/>
                <a:sym typeface="Calibri"/>
              </a:rPr>
              <a:t>Mất 1 buổi của lớp</a:t>
            </a:r>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     ai cần thì xem lại</a:t>
            </a:r>
            <a:endParaRPr/>
          </a:p>
        </p:txBody>
      </p:sp>
      <p:cxnSp>
        <p:nvCxnSpPr>
          <p:cNvPr id="235" name="Google Shape;235;p6"/>
          <p:cNvCxnSpPr/>
          <p:nvPr/>
        </p:nvCxnSpPr>
        <p:spPr>
          <a:xfrm>
            <a:off x="6279790" y="4573683"/>
            <a:ext cx="0" cy="1716484"/>
          </a:xfrm>
          <a:prstGeom prst="straightConnector1">
            <a:avLst/>
          </a:prstGeom>
          <a:noFill/>
          <a:ln cap="flat" cmpd="sng" w="76200">
            <a:solidFill>
              <a:schemeClr val="accent6"/>
            </a:solidFill>
            <a:prstDash val="solid"/>
            <a:miter lim="800000"/>
            <a:headEnd len="sm" w="sm" type="none"/>
            <a:tailEnd len="sm" w="sm" type="none"/>
          </a:ln>
        </p:spPr>
      </p:cxnSp>
      <p:sp>
        <p:nvSpPr>
          <p:cNvPr id="236" name="Google Shape;236;p6"/>
          <p:cNvSpPr/>
          <p:nvPr/>
        </p:nvSpPr>
        <p:spPr>
          <a:xfrm>
            <a:off x="461554" y="5213293"/>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Vương Văn Tú</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37" name="Google Shape;237;p6"/>
          <p:cNvCxnSpPr>
            <a:stCxn id="236" idx="3"/>
            <a:endCxn id="238" idx="3"/>
          </p:cNvCxnSpPr>
          <p:nvPr/>
        </p:nvCxnSpPr>
        <p:spPr>
          <a:xfrm>
            <a:off x="2891246" y="5461487"/>
            <a:ext cx="3388500" cy="0"/>
          </a:xfrm>
          <a:prstGeom prst="straightConnector1">
            <a:avLst/>
          </a:prstGeom>
          <a:noFill/>
          <a:ln cap="flat" cmpd="sng" w="9525">
            <a:solidFill>
              <a:schemeClr val="accent1"/>
            </a:solidFill>
            <a:prstDash val="solid"/>
            <a:miter lim="800000"/>
            <a:headEnd len="sm" w="sm" type="none"/>
            <a:tailEnd len="med" w="med" type="triangle"/>
          </a:ln>
        </p:spPr>
      </p:cxnSp>
      <p:sp>
        <p:nvSpPr>
          <p:cNvPr id="238" name="Google Shape;238;p6"/>
          <p:cNvSpPr txBox="1"/>
          <p:nvPr/>
        </p:nvSpPr>
        <p:spPr>
          <a:xfrm>
            <a:off x="4711337" y="5230654"/>
            <a:ext cx="156845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Calibri"/>
                <a:ea typeface="Calibri"/>
                <a:cs typeface="Calibri"/>
                <a:sym typeface="Calibri"/>
              </a:rPr>
              <a:t>Như Anh demo 1 buổi </a:t>
            </a:r>
            <a:endParaRPr/>
          </a:p>
          <a:p>
            <a:pPr indent="0" lvl="0" marL="0" marR="0" rtl="0" algn="l">
              <a:spcBef>
                <a:spcPts val="0"/>
              </a:spcBef>
              <a:spcAft>
                <a:spcPts val="0"/>
              </a:spcAft>
              <a:buNone/>
            </a:pPr>
            <a:r>
              <a:rPr lang="en-US" sz="1200">
                <a:solidFill>
                  <a:schemeClr val="dk1"/>
                </a:solidFill>
                <a:latin typeface="Calibri"/>
                <a:ea typeface="Calibri"/>
                <a:cs typeface="Calibri"/>
                <a:sym typeface="Calibri"/>
              </a:rPr>
              <a:t>rồi quay lại video</a:t>
            </a:r>
            <a:endParaRPr/>
          </a:p>
        </p:txBody>
      </p:sp>
      <p:sp>
        <p:nvSpPr>
          <p:cNvPr id="239" name="Google Shape;239;p6"/>
          <p:cNvSpPr/>
          <p:nvPr/>
        </p:nvSpPr>
        <p:spPr>
          <a:xfrm>
            <a:off x="461554" y="5841957"/>
            <a:ext cx="2429692" cy="496388"/>
          </a:xfrm>
          <a:prstGeom prst="roundRect">
            <a:avLst>
              <a:gd fmla="val 16667" name="adj"/>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400">
                <a:solidFill>
                  <a:schemeClr val="lt1"/>
                </a:solidFill>
                <a:latin typeface="Calibri"/>
                <a:ea typeface="Calibri"/>
                <a:cs typeface="Calibri"/>
                <a:sym typeface="Calibri"/>
              </a:rPr>
              <a:t>Nguyễn Việt Tiến</a:t>
            </a:r>
            <a:endParaRPr/>
          </a:p>
          <a:p>
            <a:pPr indent="0" lvl="0" marL="0" marR="0" rtl="0" algn="ctr">
              <a:spcBef>
                <a:spcPts val="0"/>
              </a:spcBef>
              <a:spcAft>
                <a:spcPts val="0"/>
              </a:spcAft>
              <a:buNone/>
            </a:pPr>
            <a:r>
              <a:rPr lang="en-US" sz="1400">
                <a:solidFill>
                  <a:schemeClr val="lt1"/>
                </a:solidFill>
                <a:latin typeface="Calibri"/>
                <a:ea typeface="Calibri"/>
                <a:cs typeface="Calibri"/>
                <a:sym typeface="Calibri"/>
              </a:rPr>
              <a:t>Cần demo Upload file</a:t>
            </a:r>
            <a:endParaRPr/>
          </a:p>
        </p:txBody>
      </p:sp>
      <p:cxnSp>
        <p:nvCxnSpPr>
          <p:cNvPr id="240" name="Google Shape;240;p6"/>
          <p:cNvCxnSpPr>
            <a:stCxn id="239" idx="3"/>
          </p:cNvCxnSpPr>
          <p:nvPr/>
        </p:nvCxnSpPr>
        <p:spPr>
          <a:xfrm flipH="1" rot="10800000">
            <a:off x="2891246" y="5461351"/>
            <a:ext cx="1820100" cy="628800"/>
          </a:xfrm>
          <a:prstGeom prst="straightConnector1">
            <a:avLst/>
          </a:prstGeom>
          <a:noFill/>
          <a:ln cap="flat" cmpd="sng" w="9525">
            <a:solidFill>
              <a:schemeClr val="accent1"/>
            </a:solidFill>
            <a:prstDash val="solid"/>
            <a:miter lim="800000"/>
            <a:headEnd len="sm" w="sm" type="none"/>
            <a:tailEnd len="med" w="med" type="triangle"/>
          </a:ln>
        </p:spPr>
      </p:cxnSp>
      <p:sp>
        <p:nvSpPr>
          <p:cNvPr id="241" name="Google Shape;241;p6"/>
          <p:cNvSpPr txBox="1"/>
          <p:nvPr/>
        </p:nvSpPr>
        <p:spPr>
          <a:xfrm>
            <a:off x="276823" y="3871952"/>
            <a:ext cx="917796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1" lang="en-US" sz="1800">
                <a:solidFill>
                  <a:schemeClr val="dk1"/>
                </a:solidFill>
                <a:latin typeface="Calibri"/>
                <a:ea typeface="Calibri"/>
                <a:cs typeface="Calibri"/>
                <a:sym typeface="Calibri"/>
              </a:rPr>
              <a:t>AOP là kỹ thuật lập trình mà ta quan tâm tới những vấn đề gặp phải nhiều lần trong hệ thống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0"/>
                                        </p:tgtEl>
                                        <p:attrNameLst>
                                          <p:attrName>style.visibility</p:attrName>
                                        </p:attrNameLst>
                                      </p:cBhvr>
                                      <p:to>
                                        <p:strVal val="visible"/>
                                      </p:to>
                                    </p:set>
                                    <p:animEffect filter="fade" transition="in">
                                      <p:cBhvr>
                                        <p:cTn dur="500"/>
                                        <p:tgtEl>
                                          <p:spTgt spid="2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500"/>
                                        <p:tgtEl>
                                          <p:spTgt spid="22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5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500"/>
                                        <p:tgtEl>
                                          <p:spTgt spid="2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5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500"/>
                                        <p:tgtEl>
                                          <p:spTgt spid="2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500"/>
                                        <p:tgtEl>
                                          <p:spTgt spid="221"/>
                                        </p:tgtEl>
                                      </p:cBhvr>
                                    </p:animEffect>
                                  </p:childTnLst>
                                </p:cTn>
                              </p:par>
                              <p:par>
                                <p:cTn fill="hold" nodeType="with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500"/>
                                        <p:tgtEl>
                                          <p:spTgt spid="227"/>
                                        </p:tgtEl>
                                      </p:cBhvr>
                                    </p:animEffect>
                                  </p:childTnLst>
                                </p:cTn>
                              </p:par>
                              <p:par>
                                <p:cTn fill="hold" nodeType="with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5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5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500"/>
                                        <p:tgtEl>
                                          <p:spTgt spid="232"/>
                                        </p:tgtEl>
                                      </p:cBhvr>
                                    </p:animEffect>
                                  </p:childTnLst>
                                </p:cTn>
                              </p:par>
                              <p:par>
                                <p:cTn fill="hold" nodeType="with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500"/>
                                        <p:tgtEl>
                                          <p:spTgt spid="236"/>
                                        </p:tgtEl>
                                      </p:cBhvr>
                                    </p:animEffect>
                                  </p:childTnLst>
                                </p:cTn>
                              </p:par>
                              <p:par>
                                <p:cTn fill="hold" nodeType="withEffect" presetClass="entr" presetID="10" presetSubtype="0">
                                  <p:stCondLst>
                                    <p:cond delay="0"/>
                                  </p:stCondLst>
                                  <p:childTnLst>
                                    <p:set>
                                      <p:cBhvr>
                                        <p:cTn dur="1" fill="hold">
                                          <p:stCondLst>
                                            <p:cond delay="0"/>
                                          </p:stCondLst>
                                        </p:cTn>
                                        <p:tgtEl>
                                          <p:spTgt spid="239"/>
                                        </p:tgtEl>
                                        <p:attrNameLst>
                                          <p:attrName>style.visibility</p:attrName>
                                        </p:attrNameLst>
                                      </p:cBhvr>
                                      <p:to>
                                        <p:strVal val="visible"/>
                                      </p:to>
                                    </p:set>
                                    <p:animEffect filter="fade" transition="in">
                                      <p:cBhvr>
                                        <p:cTn dur="500"/>
                                        <p:tgtEl>
                                          <p:spTgt spid="2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500"/>
                                        <p:tgtEl>
                                          <p:spTgt spid="233"/>
                                        </p:tgtEl>
                                      </p:cBhvr>
                                    </p:animEffect>
                                  </p:childTnLst>
                                </p:cTn>
                              </p:par>
                              <p:par>
                                <p:cTn fill="hold" nodeType="with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500"/>
                                        <p:tgtEl>
                                          <p:spTgt spid="237"/>
                                        </p:tgtEl>
                                      </p:cBhvr>
                                    </p:animEffect>
                                  </p:childTnLst>
                                </p:cTn>
                              </p:par>
                              <p:par>
                                <p:cTn fill="hold" nodeType="withEffect" presetClass="entr" presetID="10" presetSubtype="0">
                                  <p:stCondLst>
                                    <p:cond delay="0"/>
                                  </p:stCondLst>
                                  <p:childTnLst>
                                    <p:set>
                                      <p:cBhvr>
                                        <p:cTn dur="1" fill="hold">
                                          <p:stCondLst>
                                            <p:cond delay="0"/>
                                          </p:stCondLst>
                                        </p:cTn>
                                        <p:tgtEl>
                                          <p:spTgt spid="240"/>
                                        </p:tgtEl>
                                        <p:attrNameLst>
                                          <p:attrName>style.visibility</p:attrName>
                                        </p:attrNameLst>
                                      </p:cBhvr>
                                      <p:to>
                                        <p:strVal val="visible"/>
                                      </p:to>
                                    </p:set>
                                    <p:animEffect filter="fade" transition="in">
                                      <p:cBhvr>
                                        <p:cTn dur="500"/>
                                        <p:tgtEl>
                                          <p:spTgt spid="240"/>
                                        </p:tgtEl>
                                      </p:cBhvr>
                                    </p:animEffect>
                                  </p:childTnLst>
                                </p:cTn>
                              </p:par>
                              <p:par>
                                <p:cTn fill="hold" nodeType="with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500"/>
                                        <p:tgtEl>
                                          <p:spTgt spid="2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4"/>
                                        </p:tgtEl>
                                        <p:attrNameLst>
                                          <p:attrName>style.visibility</p:attrName>
                                        </p:attrNameLst>
                                      </p:cBhvr>
                                      <p:to>
                                        <p:strVal val="visible"/>
                                      </p:to>
                                    </p:set>
                                    <p:animEffect filter="fade" transition="in">
                                      <p:cBhvr>
                                        <p:cTn dur="500"/>
                                        <p:tgtEl>
                                          <p:spTgt spid="23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5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7"/>
          <p:cNvSpPr txBox="1"/>
          <p:nvPr/>
        </p:nvSpPr>
        <p:spPr>
          <a:xfrm>
            <a:off x="200025" y="332674"/>
            <a:ext cx="19736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Web Services là gì?</a:t>
            </a:r>
            <a:endParaRPr/>
          </a:p>
        </p:txBody>
      </p:sp>
      <p:sp>
        <p:nvSpPr>
          <p:cNvPr id="247" name="Google Shape;247;p7"/>
          <p:cNvSpPr txBox="1"/>
          <p:nvPr/>
        </p:nvSpPr>
        <p:spPr>
          <a:xfrm>
            <a:off x="485775" y="702006"/>
            <a:ext cx="8118963" cy="224676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 Web Services là một ứng dụng có thể truy cập thông qua giao thức Web chuẩn (HTTP hoặc HTTPs).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Web Services được thiết kế để giao tiếp với các chương tình khác (chứ không phải với User).</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Với dữ liệu đầu vào xác định, web server xử lý và trả ra dữ liệu đầu ra theo chuẩn (thường là XML hoặc JSON) đảm bảo mọi ứng dụng có thể hiểu và sử dụng mà không quan tâm đến loại thiết bị, hệ điểu hành, kiến trúc phần mềm hay ngôn ngữ được sử dụng.</a:t>
            </a:r>
            <a:br>
              <a:rPr lang="en-US" sz="1400">
                <a:solidFill>
                  <a:schemeClr val="dk1"/>
                </a:solidFill>
                <a:latin typeface="Calibri"/>
                <a:ea typeface="Calibri"/>
                <a:cs typeface="Calibri"/>
                <a:sym typeface="Calibri"/>
              </a:rPr>
            </a:b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 Json: java script object notation.</a:t>
            </a:r>
            <a:endParaRPr/>
          </a:p>
        </p:txBody>
      </p:sp>
      <p:sp>
        <p:nvSpPr>
          <p:cNvPr id="248" name="Google Shape;248;p7"/>
          <p:cNvSpPr txBox="1"/>
          <p:nvPr/>
        </p:nvSpPr>
        <p:spPr>
          <a:xfrm>
            <a:off x="200025" y="2953095"/>
            <a:ext cx="635680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Website và Web services? </a:t>
            </a:r>
            <a:r>
              <a:rPr i="1" lang="en-US" sz="1400">
                <a:solidFill>
                  <a:schemeClr val="dk1"/>
                </a:solidFill>
                <a:latin typeface="Calibri"/>
                <a:ea typeface="Calibri"/>
                <a:cs typeface="Calibri"/>
                <a:sym typeface="Calibri"/>
              </a:rPr>
              <a:t>Cùng là web, cùng cần có server và giao thức HTTP</a:t>
            </a:r>
            <a:endParaRPr/>
          </a:p>
        </p:txBody>
      </p:sp>
      <p:sp>
        <p:nvSpPr>
          <p:cNvPr id="249" name="Google Shape;249;p7"/>
          <p:cNvSpPr txBox="1"/>
          <p:nvPr/>
        </p:nvSpPr>
        <p:spPr>
          <a:xfrm>
            <a:off x="4326847" y="3434372"/>
            <a:ext cx="96436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Website</a:t>
            </a:r>
            <a:endParaRPr/>
          </a:p>
        </p:txBody>
      </p:sp>
      <p:sp>
        <p:nvSpPr>
          <p:cNvPr id="250" name="Google Shape;250;p7"/>
          <p:cNvSpPr txBox="1"/>
          <p:nvPr/>
        </p:nvSpPr>
        <p:spPr>
          <a:xfrm>
            <a:off x="6747910" y="3465576"/>
            <a:ext cx="1454501"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Calibri"/>
                <a:ea typeface="Calibri"/>
                <a:cs typeface="Calibri"/>
                <a:sym typeface="Calibri"/>
              </a:rPr>
              <a:t>Web Services</a:t>
            </a:r>
            <a:endParaRPr/>
          </a:p>
        </p:txBody>
      </p:sp>
      <p:sp>
        <p:nvSpPr>
          <p:cNvPr id="251" name="Google Shape;251;p7"/>
          <p:cNvSpPr txBox="1"/>
          <p:nvPr/>
        </p:nvSpPr>
        <p:spPr>
          <a:xfrm>
            <a:off x="844062" y="3762673"/>
            <a:ext cx="4432790" cy="28931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1400">
                <a:solidFill>
                  <a:schemeClr val="dk1"/>
                </a:solidFill>
                <a:latin typeface="Calibri"/>
                <a:ea typeface="Calibri"/>
                <a:cs typeface="Calibri"/>
                <a:sym typeface="Calibri"/>
              </a:rPr>
              <a:t>1. Có UI</a:t>
            </a:r>
            <a:endParaRPr/>
          </a:p>
          <a:p>
            <a:pPr indent="0" lvl="0" marL="0" marR="0" rtl="0" algn="r">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r">
              <a:spcBef>
                <a:spcPts val="0"/>
              </a:spcBef>
              <a:spcAft>
                <a:spcPts val="0"/>
              </a:spcAft>
              <a:buNone/>
            </a:pPr>
            <a:r>
              <a:rPr lang="en-US" sz="1400">
                <a:solidFill>
                  <a:schemeClr val="dk1"/>
                </a:solidFill>
                <a:latin typeface="Calibri"/>
                <a:ea typeface="Calibri"/>
                <a:cs typeface="Calibri"/>
                <a:sym typeface="Calibri"/>
              </a:rPr>
              <a:t>2. Người dùng dùng</a:t>
            </a:r>
            <a:endParaRPr/>
          </a:p>
          <a:p>
            <a:pPr indent="0" lvl="0" marL="0" marR="0" rtl="0" algn="r">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r">
              <a:spcBef>
                <a:spcPts val="0"/>
              </a:spcBef>
              <a:spcAft>
                <a:spcPts val="0"/>
              </a:spcAft>
              <a:buNone/>
            </a:pPr>
            <a:r>
              <a:rPr lang="en-US" sz="1400">
                <a:solidFill>
                  <a:schemeClr val="dk1"/>
                </a:solidFill>
                <a:latin typeface="Calibri"/>
                <a:ea typeface="Calibri"/>
                <a:cs typeface="Calibri"/>
                <a:sym typeface="Calibri"/>
              </a:rPr>
              <a:t>3. Đa nền tảng (trình duyệt và hệ điều hành khác nhau)</a:t>
            </a:r>
            <a:endParaRPr/>
          </a:p>
          <a:p>
            <a:pPr indent="0" lvl="0" marL="0" marR="0" rtl="0" algn="r">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r">
              <a:spcBef>
                <a:spcPts val="0"/>
              </a:spcBef>
              <a:spcAft>
                <a:spcPts val="0"/>
              </a:spcAft>
              <a:buNone/>
            </a:pPr>
            <a:r>
              <a:rPr lang="en-US" sz="1400">
                <a:solidFill>
                  <a:schemeClr val="dk1"/>
                </a:solidFill>
                <a:latin typeface="Calibri"/>
                <a:ea typeface="Calibri"/>
                <a:cs typeface="Calibri"/>
                <a:sym typeface="Calibri"/>
              </a:rPr>
              <a:t>4. Cách thức tương tác: thành phần trong giao diện (button, textbox....)</a:t>
            </a:r>
            <a:endParaRPr/>
          </a:p>
          <a:p>
            <a:pPr indent="0" lvl="0" marL="0" marR="0" rtl="0" algn="r">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r">
              <a:spcBef>
                <a:spcPts val="0"/>
              </a:spcBef>
              <a:spcAft>
                <a:spcPts val="0"/>
              </a:spcAft>
              <a:buNone/>
            </a:pPr>
            <a:r>
              <a:rPr lang="en-US" sz="1400">
                <a:solidFill>
                  <a:schemeClr val="dk1"/>
                </a:solidFill>
                <a:latin typeface="Calibri"/>
                <a:ea typeface="Calibri"/>
                <a:cs typeface="Calibri"/>
                <a:sym typeface="Calibri"/>
              </a:rPr>
              <a:t>5. Dữ liệu đầu ra: trang HTML - dễ đọc hiểu </a:t>
            </a:r>
            <a:endParaRPr/>
          </a:p>
          <a:p>
            <a:pPr indent="0" lvl="0" marL="0" marR="0" rtl="0" algn="r">
              <a:spcBef>
                <a:spcPts val="0"/>
              </a:spcBef>
              <a:spcAft>
                <a:spcPts val="0"/>
              </a:spcAft>
              <a:buNone/>
            </a:pPr>
            <a:r>
              <a:rPr lang="en-US" sz="1400">
                <a:solidFill>
                  <a:schemeClr val="dk1"/>
                </a:solidFill>
                <a:latin typeface="Calibri"/>
                <a:ea typeface="Calibri"/>
                <a:cs typeface="Calibri"/>
                <a:sym typeface="Calibri"/>
              </a:rPr>
              <a:t>(được tinh chỉnh để cho user đọc)</a:t>
            </a:r>
            <a:endParaRPr/>
          </a:p>
          <a:p>
            <a:pPr indent="0" lvl="0" marL="0" marR="0" rtl="0" algn="r">
              <a:spcBef>
                <a:spcPts val="0"/>
              </a:spcBef>
              <a:spcAft>
                <a:spcPts val="0"/>
              </a:spcAft>
              <a:buNone/>
            </a:pPr>
            <a:r>
              <a:t/>
            </a:r>
            <a:endParaRPr sz="1400">
              <a:solidFill>
                <a:schemeClr val="dk1"/>
              </a:solidFill>
              <a:latin typeface="Calibri"/>
              <a:ea typeface="Calibri"/>
              <a:cs typeface="Calibri"/>
              <a:sym typeface="Calibri"/>
            </a:endParaRPr>
          </a:p>
        </p:txBody>
      </p:sp>
      <p:sp>
        <p:nvSpPr>
          <p:cNvPr id="252" name="Google Shape;252;p7"/>
          <p:cNvSpPr txBox="1"/>
          <p:nvPr/>
        </p:nvSpPr>
        <p:spPr>
          <a:xfrm>
            <a:off x="6723126" y="3749457"/>
            <a:ext cx="5468874" cy="2893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Calibri"/>
                <a:ea typeface="Calibri"/>
                <a:cs typeface="Calibri"/>
                <a:sym typeface="Calibri"/>
              </a:rPr>
              <a:t>1. Không có UI.</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2. Ứng dụng dùng</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3. Độc lập nền tảng (không quan tâm đến nền tảng nào, </a:t>
            </a:r>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chỉ quan tâm đến giao thức và chuẩn đầu ra)</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4. Cách thức tương tác: Truy cập bởi các phương thức HTTP</a:t>
            </a:r>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5. Dữ liệu đầu ra: JSON / XML. </a:t>
            </a:r>
            <a:endParaRPr/>
          </a:p>
          <a:p>
            <a:pPr indent="0" lvl="0" marL="0" marR="0" rtl="0" algn="l">
              <a:spcBef>
                <a:spcPts val="0"/>
              </a:spcBef>
              <a:spcAft>
                <a:spcPts val="0"/>
              </a:spcAft>
              <a:buNone/>
            </a:pPr>
            <a:r>
              <a:rPr lang="en-US" sz="1400">
                <a:solidFill>
                  <a:schemeClr val="dk1"/>
                </a:solidFill>
                <a:latin typeface="Calibri"/>
                <a:ea typeface="Calibri"/>
                <a:cs typeface="Calibri"/>
                <a:sym typeface="Calibri"/>
              </a:rPr>
              <a:t>Cần được tinh chỉnh để xuất ra thì ứng dụng khác mới đọc được. </a:t>
            </a:r>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500"/>
                                        <p:tgtEl>
                                          <p:spTgt spid="2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8">
                                            <p:txEl>
                                              <p:pRg end="0" st="0"/>
                                            </p:txEl>
                                          </p:spTgt>
                                        </p:tgtEl>
                                        <p:attrNameLst>
                                          <p:attrName>style.visibility</p:attrName>
                                        </p:attrNameLst>
                                      </p:cBhvr>
                                      <p:to>
                                        <p:strVal val="visible"/>
                                      </p:to>
                                    </p:set>
                                    <p:animEffect filter="fade" transition="in">
                                      <p:cBhvr>
                                        <p:cTn dur="500"/>
                                        <p:tgtEl>
                                          <p:spTgt spid="24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500"/>
                                        <p:tgtEl>
                                          <p:spTgt spid="249"/>
                                        </p:tgtEl>
                                      </p:cBhvr>
                                    </p:animEffect>
                                  </p:childTnLst>
                                </p:cTn>
                              </p:par>
                              <p:par>
                                <p:cTn fill="hold" nodeType="with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500"/>
                                        <p:tgtEl>
                                          <p:spTgt spid="250"/>
                                        </p:tgtEl>
                                      </p:cBhvr>
                                    </p:animEffect>
                                  </p:childTnLst>
                                </p:cTn>
                              </p:par>
                              <p:par>
                                <p:cTn fill="hold" nodeType="with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500"/>
                                        <p:tgtEl>
                                          <p:spTgt spid="251"/>
                                        </p:tgtEl>
                                      </p:cBhvr>
                                    </p:animEffect>
                                  </p:childTnLst>
                                </p:cTn>
                              </p:par>
                              <p:par>
                                <p:cTn fill="hold" nodeType="withEffect" presetClass="entr" presetID="10" presetSubtype="0">
                                  <p:stCondLst>
                                    <p:cond delay="0"/>
                                  </p:stCondLst>
                                  <p:childTnLst>
                                    <p:set>
                                      <p:cBhvr>
                                        <p:cTn dur="1" fill="hold">
                                          <p:stCondLst>
                                            <p:cond delay="0"/>
                                          </p:stCondLst>
                                        </p:cTn>
                                        <p:tgtEl>
                                          <p:spTgt spid="252"/>
                                        </p:tgtEl>
                                        <p:attrNameLst>
                                          <p:attrName>style.visibility</p:attrName>
                                        </p:attrNameLst>
                                      </p:cBhvr>
                                      <p:to>
                                        <p:strVal val="visible"/>
                                      </p:to>
                                    </p:set>
                                    <p:animEffect filter="fade" transition="in">
                                      <p:cBhvr>
                                        <p:cTn dur="500"/>
                                        <p:tgtEl>
                                          <p:spTgt spid="25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8"/>
          <p:cNvSpPr txBox="1"/>
          <p:nvPr/>
        </p:nvSpPr>
        <p:spPr>
          <a:xfrm>
            <a:off x="480646" y="527538"/>
            <a:ext cx="11230800" cy="2862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REST </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Là viết tắt của REpresentational State Transfer (là chuyển trạng thái đại diện) </a:t>
            </a:r>
            <a:endParaRPr/>
          </a:p>
          <a:p>
            <a:pPr indent="-285750" lvl="0" marL="28575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Là một kiểu kiến trúc lập trình định nghĩa các </a:t>
            </a:r>
            <a:r>
              <a:rPr i="1" lang="en-US" sz="1800">
                <a:solidFill>
                  <a:schemeClr val="dk1"/>
                </a:solidFill>
                <a:latin typeface="Calibri"/>
                <a:ea typeface="Calibri"/>
                <a:cs typeface="Calibri"/>
                <a:sym typeface="Calibri"/>
              </a:rPr>
              <a:t>Quy tắc để thiết kết các web services ⬄ Quy tắc viết API.</a:t>
            </a:r>
            <a:endParaRPr i="1" sz="1800">
              <a:solidFill>
                <a:schemeClr val="dk1"/>
              </a:solidFill>
              <a:latin typeface="Calibri"/>
              <a:ea typeface="Calibri"/>
              <a:cs typeface="Calibri"/>
              <a:sym typeface="Calibri"/>
            </a:endParaRPr>
          </a:p>
          <a:p>
            <a:pPr indent="-285750" lvl="2" marL="1200150" marR="0" rtl="0" algn="l">
              <a:spcBef>
                <a:spcPts val="0"/>
              </a:spcBef>
              <a:spcAft>
                <a:spcPts val="0"/>
              </a:spcAft>
              <a:buClr>
                <a:schemeClr val="dk1"/>
              </a:buClr>
              <a:buSzPts val="1800"/>
              <a:buFont typeface="Arial"/>
              <a:buChar char="•"/>
            </a:pPr>
            <a:r>
              <a:rPr b="0" i="1" lang="en-US" sz="1800" u="none" cap="none" strike="noStrike">
                <a:solidFill>
                  <a:schemeClr val="dk1"/>
                </a:solidFill>
                <a:latin typeface="Calibri"/>
                <a:ea typeface="Calibri"/>
                <a:cs typeface="Calibri"/>
                <a:sym typeface="Calibri"/>
              </a:rPr>
              <a:t>showList() =&gt; GET: /products</a:t>
            </a:r>
            <a:endParaRPr/>
          </a:p>
          <a:p>
            <a:pPr indent="-285750" lvl="2" marL="1200150" marR="0" rtl="0" algn="l">
              <a:spcBef>
                <a:spcPts val="0"/>
              </a:spcBef>
              <a:spcAft>
                <a:spcPts val="0"/>
              </a:spcAft>
              <a:buClr>
                <a:schemeClr val="dk1"/>
              </a:buClr>
              <a:buSzPts val="1800"/>
              <a:buFont typeface="Arial"/>
              <a:buChar char="•"/>
            </a:pPr>
            <a:r>
              <a:rPr b="0" i="1" lang="en-US" sz="1800" u="none" cap="none" strike="noStrike">
                <a:solidFill>
                  <a:schemeClr val="dk1"/>
                </a:solidFill>
                <a:latin typeface="Calibri"/>
                <a:ea typeface="Calibri"/>
                <a:cs typeface="Calibri"/>
                <a:sym typeface="Calibri"/>
              </a:rPr>
              <a:t>create() =&gt; POST: /products</a:t>
            </a:r>
            <a:endParaRPr/>
          </a:p>
          <a:p>
            <a:pPr indent="-285750" lvl="2" marL="1200150" marR="0" rtl="0" algn="l">
              <a:spcBef>
                <a:spcPts val="0"/>
              </a:spcBef>
              <a:spcAft>
                <a:spcPts val="0"/>
              </a:spcAft>
              <a:buClr>
                <a:schemeClr val="dk1"/>
              </a:buClr>
              <a:buSzPts val="1800"/>
              <a:buFont typeface="Arial"/>
              <a:buChar char="•"/>
            </a:pPr>
            <a:r>
              <a:rPr b="0" i="1" lang="en-US" sz="1800" u="none" cap="none" strike="noStrike">
                <a:solidFill>
                  <a:schemeClr val="dk1"/>
                </a:solidFill>
                <a:latin typeface="Calibri"/>
                <a:ea typeface="Calibri"/>
                <a:cs typeface="Calibri"/>
                <a:sym typeface="Calibri"/>
              </a:rPr>
              <a:t>getOne() =&gt; GET: /products/{id}</a:t>
            </a:r>
            <a:endParaRPr/>
          </a:p>
          <a:p>
            <a:pPr indent="-285750" lvl="2" marL="1200150" marR="0" rtl="0" algn="l">
              <a:spcBef>
                <a:spcPts val="0"/>
              </a:spcBef>
              <a:spcAft>
                <a:spcPts val="0"/>
              </a:spcAft>
              <a:buClr>
                <a:schemeClr val="dk1"/>
              </a:buClr>
              <a:buSzPts val="1800"/>
              <a:buFont typeface="Arial"/>
              <a:buChar char="•"/>
            </a:pPr>
            <a:r>
              <a:rPr b="0" i="1" lang="en-US" sz="1800" u="none" cap="none" strike="noStrike">
                <a:solidFill>
                  <a:schemeClr val="dk1"/>
                </a:solidFill>
                <a:latin typeface="Calibri"/>
                <a:ea typeface="Calibri"/>
                <a:cs typeface="Calibri"/>
                <a:sym typeface="Calibri"/>
              </a:rPr>
              <a:t>edit() =&gt; PUT: /products/{id}</a:t>
            </a:r>
            <a:endParaRPr/>
          </a:p>
          <a:p>
            <a:pPr indent="-285750" lvl="2" marL="1200150" marR="0" rtl="0" algn="l">
              <a:spcBef>
                <a:spcPts val="0"/>
              </a:spcBef>
              <a:spcAft>
                <a:spcPts val="0"/>
              </a:spcAft>
              <a:buClr>
                <a:schemeClr val="dk1"/>
              </a:buClr>
              <a:buSzPts val="1800"/>
              <a:buFont typeface="Arial"/>
              <a:buChar char="•"/>
            </a:pPr>
            <a:r>
              <a:rPr b="0" i="1" lang="en-US" sz="1800" u="none" cap="none" strike="noStrike">
                <a:solidFill>
                  <a:schemeClr val="dk1"/>
                </a:solidFill>
                <a:latin typeface="Calibri"/>
                <a:ea typeface="Calibri"/>
                <a:cs typeface="Calibri"/>
                <a:sym typeface="Calibri"/>
              </a:rPr>
              <a:t>delete() =&gt; DELETE: /products/{id}</a:t>
            </a:r>
            <a:endParaRPr/>
          </a:p>
          <a:p>
            <a:pPr indent="-171450" lvl="2" marL="1200150" marR="0" rtl="0" algn="l">
              <a:spcBef>
                <a:spcPts val="0"/>
              </a:spcBef>
              <a:spcAft>
                <a:spcPts val="0"/>
              </a:spcAft>
              <a:buClr>
                <a:schemeClr val="dk1"/>
              </a:buClr>
              <a:buSzPts val="1800"/>
              <a:buFont typeface="Arial"/>
              <a:buNone/>
            </a:pPr>
            <a:r>
              <a:t/>
            </a:r>
            <a:endParaRPr b="0" i="1" sz="1800" u="none" cap="none" strike="noStrike">
              <a:solidFill>
                <a:schemeClr val="dk1"/>
              </a:solidFill>
              <a:latin typeface="Calibri"/>
              <a:ea typeface="Calibri"/>
              <a:cs typeface="Calibri"/>
              <a:sym typeface="Calibri"/>
            </a:endParaRPr>
          </a:p>
          <a:p>
            <a:pPr indent="-171450" lvl="2" marL="1200150" marR="0" rtl="0" algn="l">
              <a:spcBef>
                <a:spcPts val="0"/>
              </a:spcBef>
              <a:spcAft>
                <a:spcPts val="0"/>
              </a:spcAft>
              <a:buClr>
                <a:schemeClr val="dk1"/>
              </a:buClr>
              <a:buSzPts val="1800"/>
              <a:buFont typeface="Arial"/>
              <a:buNone/>
            </a:pPr>
            <a:r>
              <a:t/>
            </a:r>
            <a:endParaRPr b="0" i="1" sz="1800" u="none" cap="none" strike="noStrike">
              <a:solidFill>
                <a:schemeClr val="dk1"/>
              </a:solidFill>
              <a:latin typeface="Calibri"/>
              <a:ea typeface="Calibri"/>
              <a:cs typeface="Calibri"/>
              <a:sym typeface="Calibri"/>
            </a:endParaRPr>
          </a:p>
        </p:txBody>
      </p:sp>
      <p:sp>
        <p:nvSpPr>
          <p:cNvPr id="258" name="Google Shape;258;p8"/>
          <p:cNvSpPr txBox="1"/>
          <p:nvPr/>
        </p:nvSpPr>
        <p:spPr>
          <a:xfrm>
            <a:off x="316523" y="4206804"/>
            <a:ext cx="791307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RESTful là tính từ, những Web services đạt chuẩn rest thì được gọi là restful.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xEl>
                                              <p:pRg end="0" st="0"/>
                                            </p:txEl>
                                          </p:spTgt>
                                        </p:tgtEl>
                                        <p:attrNameLst>
                                          <p:attrName>style.visibility</p:attrName>
                                        </p:attrNameLst>
                                      </p:cBhvr>
                                      <p:to>
                                        <p:strVal val="visible"/>
                                      </p:to>
                                    </p:set>
                                    <p:animEffect filter="fade" transition="in">
                                      <p:cBhvr>
                                        <p:cTn dur="500"/>
                                        <p:tgtEl>
                                          <p:spTgt spid="258">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9"/>
          <p:cNvSpPr txBox="1"/>
          <p:nvPr/>
        </p:nvSpPr>
        <p:spPr>
          <a:xfrm>
            <a:off x="284813" y="329784"/>
            <a:ext cx="397583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AJAX? </a:t>
            </a:r>
            <a:r>
              <a:rPr lang="en-US" sz="1800" u="sng">
                <a:solidFill>
                  <a:schemeClr val="dk1"/>
                </a:solidFill>
                <a:latin typeface="Calibri"/>
                <a:ea typeface="Calibri"/>
                <a:cs typeface="Calibri"/>
                <a:sym typeface="Calibri"/>
              </a:rPr>
              <a:t>Asynchronous</a:t>
            </a:r>
            <a:r>
              <a:rPr lang="en-US" sz="1800">
                <a:solidFill>
                  <a:schemeClr val="dk1"/>
                </a:solidFill>
                <a:latin typeface="Calibri"/>
                <a:ea typeface="Calibri"/>
                <a:cs typeface="Calibri"/>
                <a:sym typeface="Calibri"/>
              </a:rPr>
              <a:t> </a:t>
            </a:r>
            <a:r>
              <a:rPr b="1" lang="en-US" sz="1800">
                <a:solidFill>
                  <a:schemeClr val="dk1"/>
                </a:solidFill>
                <a:latin typeface="Calibri"/>
                <a:ea typeface="Calibri"/>
                <a:cs typeface="Calibri"/>
                <a:sym typeface="Calibri"/>
              </a:rPr>
              <a:t>JavaScript</a:t>
            </a:r>
            <a:r>
              <a:rPr lang="en-US" sz="1800">
                <a:solidFill>
                  <a:schemeClr val="dk1"/>
                </a:solidFill>
                <a:latin typeface="Calibri"/>
                <a:ea typeface="Calibri"/>
                <a:cs typeface="Calibri"/>
                <a:sym typeface="Calibri"/>
              </a:rPr>
              <a:t> and </a:t>
            </a:r>
            <a:r>
              <a:rPr i="1" lang="en-US" sz="1800">
                <a:solidFill>
                  <a:schemeClr val="dk1"/>
                </a:solidFill>
                <a:latin typeface="Calibri"/>
                <a:ea typeface="Calibri"/>
                <a:cs typeface="Calibri"/>
                <a:sym typeface="Calibri"/>
              </a:rPr>
              <a:t>XML</a:t>
            </a:r>
            <a:endParaRPr i="1" sz="1800">
              <a:solidFill>
                <a:schemeClr val="dk1"/>
              </a:solidFill>
              <a:latin typeface="Calibri"/>
              <a:ea typeface="Calibri"/>
              <a:cs typeface="Calibri"/>
              <a:sym typeface="Calibri"/>
            </a:endParaRPr>
          </a:p>
        </p:txBody>
      </p:sp>
      <p:sp>
        <p:nvSpPr>
          <p:cNvPr id="265" name="Google Shape;265;p9"/>
          <p:cNvSpPr txBox="1"/>
          <p:nvPr/>
        </p:nvSpPr>
        <p:spPr>
          <a:xfrm>
            <a:off x="614596" y="699116"/>
            <a:ext cx="8430000" cy="175432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Ajax không phải 1 công nghệ!</a:t>
            </a:r>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Ajax là 1 thuật ngữ mô tả việc sử dụng kết hợp một nhóm nhiều công nghệ với nhau!</a:t>
            </a:r>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Các công nghệ bao gồm:</a:t>
            </a:r>
            <a:endParaRPr/>
          </a:p>
          <a:p>
            <a:pPr indent="-285750" lvl="1" marL="742950" marR="0" rtl="0" algn="l">
              <a:spcBef>
                <a:spcPts val="0"/>
              </a:spcBef>
              <a:spcAft>
                <a:spcPts val="0"/>
              </a:spcAft>
              <a:buClr>
                <a:schemeClr val="dk1"/>
              </a:buClr>
              <a:buSzPts val="1800"/>
              <a:buFont typeface="Courier New"/>
              <a:buChar char="o"/>
            </a:pPr>
            <a:r>
              <a:rPr b="0" i="0" lang="en-US" sz="1800" u="none" cap="none" strike="noStrike">
                <a:solidFill>
                  <a:schemeClr val="dk1"/>
                </a:solidFill>
                <a:latin typeface="Calibri"/>
                <a:ea typeface="Calibri"/>
                <a:cs typeface="Calibri"/>
                <a:sym typeface="Calibri"/>
              </a:rPr>
              <a:t>HTML, CSS, </a:t>
            </a:r>
            <a:r>
              <a:rPr b="1" i="0" lang="en-US" sz="1800" u="none" cap="none" strike="noStrike">
                <a:solidFill>
                  <a:schemeClr val="dk1"/>
                </a:solidFill>
                <a:latin typeface="Calibri"/>
                <a:ea typeface="Calibri"/>
                <a:cs typeface="Calibri"/>
                <a:sym typeface="Calibri"/>
              </a:rPr>
              <a:t>JS</a:t>
            </a:r>
            <a:r>
              <a:rPr b="0" i="0" lang="en-US" sz="1800" u="none" cap="none" strike="noStrike">
                <a:solidFill>
                  <a:schemeClr val="dk1"/>
                </a:solidFill>
                <a:latin typeface="Calibri"/>
                <a:ea typeface="Calibri"/>
                <a:cs typeface="Calibri"/>
                <a:sym typeface="Calibri"/>
              </a:rPr>
              <a:t> để hiển thị.</a:t>
            </a:r>
            <a:endParaRPr/>
          </a:p>
          <a:p>
            <a:pPr indent="-285750" lvl="1" marL="742950" marR="0" rtl="0" algn="l">
              <a:spcBef>
                <a:spcPts val="0"/>
              </a:spcBef>
              <a:spcAft>
                <a:spcPts val="0"/>
              </a:spcAft>
              <a:buClr>
                <a:schemeClr val="dk1"/>
              </a:buClr>
              <a:buSzPts val="1800"/>
              <a:buFont typeface="Courier New"/>
              <a:buChar char="o"/>
            </a:pPr>
            <a:r>
              <a:rPr b="0" i="0" lang="en-US" sz="1800" u="none" cap="none" strike="noStrike">
                <a:solidFill>
                  <a:schemeClr val="dk1"/>
                </a:solidFill>
                <a:latin typeface="Calibri"/>
                <a:ea typeface="Calibri"/>
                <a:cs typeface="Calibri"/>
                <a:sym typeface="Calibri"/>
              </a:rPr>
              <a:t>XMLHttpRequest để trao đổi dữ liệu với máy chủ web một cách </a:t>
            </a:r>
            <a:r>
              <a:rPr b="0" i="0" lang="en-US" sz="1800" u="sng" cap="none" strike="noStrike">
                <a:solidFill>
                  <a:schemeClr val="dk1"/>
                </a:solidFill>
                <a:latin typeface="Calibri"/>
                <a:ea typeface="Calibri"/>
                <a:cs typeface="Calibri"/>
                <a:sym typeface="Calibri"/>
              </a:rPr>
              <a:t>không đồng bộ.</a:t>
            </a:r>
            <a:endParaRPr/>
          </a:p>
          <a:p>
            <a:pPr indent="-285750" lvl="1" marL="742950" marR="0" rtl="0" algn="l">
              <a:spcBef>
                <a:spcPts val="0"/>
              </a:spcBef>
              <a:spcAft>
                <a:spcPts val="0"/>
              </a:spcAft>
              <a:buClr>
                <a:schemeClr val="dk1"/>
              </a:buClr>
              <a:buSzPts val="1800"/>
              <a:buFont typeface="Courier New"/>
              <a:buChar char="o"/>
            </a:pPr>
            <a:r>
              <a:rPr b="0" i="1" lang="en-US" sz="1800" u="none" cap="none" strike="noStrike">
                <a:solidFill>
                  <a:schemeClr val="dk1"/>
                </a:solidFill>
                <a:latin typeface="Calibri"/>
                <a:ea typeface="Calibri"/>
                <a:cs typeface="Calibri"/>
                <a:sym typeface="Calibri"/>
              </a:rPr>
              <a:t>XML</a:t>
            </a:r>
            <a:r>
              <a:rPr b="0" i="0" lang="en-US" sz="1800" u="none" cap="none" strike="noStrike">
                <a:solidFill>
                  <a:schemeClr val="dk1"/>
                </a:solidFill>
                <a:latin typeface="Calibri"/>
                <a:ea typeface="Calibri"/>
                <a:cs typeface="Calibri"/>
                <a:sym typeface="Calibri"/>
              </a:rPr>
              <a:t> là định dạng gửi tới server và nhận từ server (Cũ) =&gt; Giờ ngta dùng JSON!</a:t>
            </a:r>
            <a:endParaRPr/>
          </a:p>
        </p:txBody>
      </p:sp>
      <p:sp>
        <p:nvSpPr>
          <p:cNvPr id="266" name="Google Shape;266;p9"/>
          <p:cNvSpPr txBox="1"/>
          <p:nvPr/>
        </p:nvSpPr>
        <p:spPr>
          <a:xfrm>
            <a:off x="284813" y="2545108"/>
            <a:ext cx="103281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=&gt; AJAX là cách trao đổi dữ liệu </a:t>
            </a:r>
            <a:r>
              <a:rPr lang="en-US" sz="1800" u="sng">
                <a:solidFill>
                  <a:schemeClr val="dk1"/>
                </a:solidFill>
                <a:latin typeface="Calibri"/>
                <a:ea typeface="Calibri"/>
                <a:cs typeface="Calibri"/>
                <a:sym typeface="Calibri"/>
              </a:rPr>
              <a:t>bât đồng bộ </a:t>
            </a:r>
            <a:r>
              <a:rPr lang="en-US" sz="1800">
                <a:solidFill>
                  <a:schemeClr val="dk1"/>
                </a:solidFill>
                <a:latin typeface="Calibri"/>
                <a:ea typeface="Calibri"/>
                <a:cs typeface="Calibri"/>
                <a:sym typeface="Calibri"/>
              </a:rPr>
              <a:t>với máy chủ và </a:t>
            </a:r>
            <a:r>
              <a:rPr b="1" lang="en-US" sz="1800">
                <a:solidFill>
                  <a:schemeClr val="dk1"/>
                </a:solidFill>
                <a:latin typeface="Calibri"/>
                <a:ea typeface="Calibri"/>
                <a:cs typeface="Calibri"/>
                <a:sym typeface="Calibri"/>
              </a:rPr>
              <a:t>cập nhật một hay nhiều phần của trang web, hoàn toàn không reload lại toàn bộ trang</a:t>
            </a: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p:txBody>
      </p:sp>
      <p:sp>
        <p:nvSpPr>
          <p:cNvPr id="267" name="Google Shape;267;p9"/>
          <p:cNvSpPr txBox="1"/>
          <p:nvPr/>
        </p:nvSpPr>
        <p:spPr>
          <a:xfrm>
            <a:off x="284813" y="3712062"/>
            <a:ext cx="2302875"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$.ajax() của Jquery ???</a:t>
            </a:r>
            <a:endParaRPr/>
          </a:p>
        </p:txBody>
      </p:sp>
      <p:sp>
        <p:nvSpPr>
          <p:cNvPr id="268" name="Google Shape;268;p9"/>
          <p:cNvSpPr txBox="1"/>
          <p:nvPr/>
        </p:nvSpPr>
        <p:spPr>
          <a:xfrm>
            <a:off x="614596" y="4093112"/>
            <a:ext cx="11242624" cy="1754326"/>
          </a:xfrm>
          <a:prstGeom prst="rect">
            <a:avLst/>
          </a:prstGeom>
          <a:noFill/>
          <a:ln>
            <a:noFill/>
          </a:ln>
        </p:spPr>
        <p:txBody>
          <a:bodyPr anchorCtr="0" anchor="t" bIns="45700" lIns="91425" spcFirstLastPara="1" rIns="91425" wrap="square" tIns="45700">
            <a:spAutoFit/>
          </a:bodyPr>
          <a:lstStyle/>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JQuery??? Là thư viện được viết </a:t>
            </a:r>
            <a:r>
              <a:rPr i="1" lang="en-US" sz="1800">
                <a:solidFill>
                  <a:schemeClr val="dk1"/>
                </a:solidFill>
                <a:latin typeface="Calibri"/>
                <a:ea typeface="Calibri"/>
                <a:cs typeface="Calibri"/>
                <a:sym typeface="Calibri"/>
              </a:rPr>
              <a:t>từ JS</a:t>
            </a:r>
            <a:r>
              <a:rPr lang="en-US" sz="1800">
                <a:solidFill>
                  <a:schemeClr val="dk1"/>
                </a:solidFill>
                <a:latin typeface="Calibri"/>
                <a:ea typeface="Calibri"/>
                <a:cs typeface="Calibri"/>
                <a:sym typeface="Calibri"/>
              </a:rPr>
              <a:t>. Cùng một chức năng thì Jquery viết </a:t>
            </a:r>
            <a:r>
              <a:rPr i="1" lang="en-US" sz="1800">
                <a:solidFill>
                  <a:schemeClr val="dk1"/>
                </a:solidFill>
                <a:latin typeface="Calibri"/>
                <a:ea typeface="Calibri"/>
                <a:cs typeface="Calibri"/>
                <a:sym typeface="Calibri"/>
              </a:rPr>
              <a:t>ngắn gọn hơn</a:t>
            </a:r>
            <a:r>
              <a:rPr lang="en-US" sz="1800">
                <a:solidFill>
                  <a:schemeClr val="dk1"/>
                </a:solidFill>
                <a:latin typeface="Calibri"/>
                <a:ea typeface="Calibri"/>
                <a:cs typeface="Calibri"/>
                <a:sym typeface="Calibri"/>
              </a:rPr>
              <a:t> so với viết JS thuần</a:t>
            </a:r>
            <a:r>
              <a:rPr i="1" lang="en-US" sz="1800">
                <a:solidFill>
                  <a:schemeClr val="dk1"/>
                </a:solidFill>
                <a:latin typeface="Calibri"/>
                <a:ea typeface="Calibri"/>
                <a:cs typeface="Calibri"/>
                <a:sym typeface="Calibri"/>
              </a:rPr>
              <a:t>.</a:t>
            </a:r>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$.ajax() là </a:t>
            </a:r>
            <a:r>
              <a:rPr b="1" i="1" lang="en-US" sz="1800">
                <a:solidFill>
                  <a:schemeClr val="dk1"/>
                </a:solidFill>
                <a:latin typeface="Calibri"/>
                <a:ea typeface="Calibri"/>
                <a:cs typeface="Calibri"/>
                <a:sym typeface="Calibri"/>
              </a:rPr>
              <a:t>1 trong </a:t>
            </a:r>
            <a:r>
              <a:rPr lang="en-US" sz="1800">
                <a:solidFill>
                  <a:schemeClr val="dk1"/>
                </a:solidFill>
                <a:latin typeface="Calibri"/>
                <a:ea typeface="Calibri"/>
                <a:cs typeface="Calibri"/>
                <a:sym typeface="Calibri"/>
              </a:rPr>
              <a:t>các hàm mà Jquery cung cấp để thực hiện Ajax!</a:t>
            </a:r>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Jquery Ajax methods là </a:t>
            </a:r>
            <a:r>
              <a:rPr b="1" i="1" lang="en-US" sz="1800">
                <a:solidFill>
                  <a:schemeClr val="dk1"/>
                </a:solidFill>
                <a:latin typeface="Calibri"/>
                <a:ea typeface="Calibri"/>
                <a:cs typeface="Calibri"/>
                <a:sym typeface="Calibri"/>
              </a:rPr>
              <a:t>các hàm</a:t>
            </a:r>
            <a:r>
              <a:rPr lang="en-US" sz="1800">
                <a:solidFill>
                  <a:schemeClr val="dk1"/>
                </a:solidFill>
                <a:latin typeface="Calibri"/>
                <a:ea typeface="Calibri"/>
                <a:cs typeface="Calibri"/>
                <a:sym typeface="Calibri"/>
              </a:rPr>
              <a:t> Jquery cung cấp để thực hiện Ajax!</a:t>
            </a:r>
            <a:endParaRPr/>
          </a:p>
          <a:p>
            <a:pPr indent="-285750" lvl="0" marL="285750" marR="0" rtl="0" algn="l">
              <a:spcBef>
                <a:spcPts val="0"/>
              </a:spcBef>
              <a:spcAft>
                <a:spcPts val="0"/>
              </a:spcAft>
              <a:buClr>
                <a:schemeClr val="dk1"/>
              </a:buClr>
              <a:buSzPts val="1800"/>
              <a:buFont typeface="Calibri"/>
              <a:buChar char="-"/>
            </a:pPr>
            <a:r>
              <a:rPr i="1" lang="en-US" sz="1800">
                <a:solidFill>
                  <a:schemeClr val="dk1"/>
                </a:solidFill>
                <a:latin typeface="Calibri"/>
                <a:ea typeface="Calibri"/>
                <a:cs typeface="Calibri"/>
                <a:sym typeface="Calibri"/>
              </a:rPr>
              <a:t>Trước bản 1.0 </a:t>
            </a:r>
            <a:r>
              <a:rPr lang="en-US" sz="1800">
                <a:solidFill>
                  <a:schemeClr val="dk1"/>
                </a:solidFill>
                <a:latin typeface="Calibri"/>
                <a:ea typeface="Calibri"/>
                <a:cs typeface="Calibri"/>
                <a:sym typeface="Calibri"/>
              </a:rPr>
              <a:t>thì chỉ có $.ajax(). </a:t>
            </a:r>
            <a:endParaRPr/>
          </a:p>
          <a:p>
            <a:pPr indent="-285750" lvl="0" marL="285750" marR="0" rtl="0" algn="l">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Sau này có thêm $.get(), $.post(), $.load(),.. là </a:t>
            </a:r>
            <a:r>
              <a:rPr i="1" lang="en-US" sz="1800">
                <a:solidFill>
                  <a:schemeClr val="dk1"/>
                </a:solidFill>
                <a:latin typeface="Calibri"/>
                <a:ea typeface="Calibri"/>
                <a:cs typeface="Calibri"/>
                <a:sym typeface="Calibri"/>
              </a:rPr>
              <a:t>những hàm trong đó đã có sẵn $.ajax() </a:t>
            </a:r>
            <a:r>
              <a:rPr lang="en-US" sz="1800">
                <a:solidFill>
                  <a:schemeClr val="dk1"/>
                </a:solidFill>
                <a:latin typeface="Calibri"/>
                <a:ea typeface="Calibri"/>
                <a:cs typeface="Calibri"/>
                <a:sym typeface="Calibri"/>
              </a:rPr>
              <a:t>và </a:t>
            </a:r>
            <a:r>
              <a:rPr i="1" lang="en-US" sz="1800">
                <a:solidFill>
                  <a:schemeClr val="dk1"/>
                </a:solidFill>
                <a:latin typeface="Calibri"/>
                <a:ea typeface="Calibri"/>
                <a:cs typeface="Calibri"/>
                <a:sym typeface="Calibri"/>
              </a:rPr>
              <a:t>thêm một vài cấu hình </a:t>
            </a:r>
            <a:r>
              <a:rPr lang="en-US" sz="1800">
                <a:solidFill>
                  <a:schemeClr val="dk1"/>
                </a:solidFill>
                <a:latin typeface="Calibri"/>
                <a:ea typeface="Calibri"/>
                <a:cs typeface="Calibri"/>
                <a:sym typeface="Calibri"/>
              </a:rPr>
              <a:t>khác giúp làm AJAX bằng Jquery </a:t>
            </a:r>
            <a:r>
              <a:rPr i="1" lang="en-US" sz="1800">
                <a:solidFill>
                  <a:schemeClr val="dk1"/>
                </a:solidFill>
                <a:latin typeface="Calibri"/>
                <a:ea typeface="Calibri"/>
                <a:cs typeface="Calibri"/>
                <a:sym typeface="Calibri"/>
              </a:rPr>
              <a:t>ngắn gọn hơn</a:t>
            </a:r>
            <a:r>
              <a:rPr lang="en-US" sz="1800">
                <a:solidFill>
                  <a:schemeClr val="dk1"/>
                </a:solidFill>
                <a:latin typeface="Calibri"/>
                <a:ea typeface="Calibri"/>
                <a:cs typeface="Calibri"/>
                <a:sym typeface="Calibri"/>
              </a:rPr>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2021-07-13T11:55:22Z</dcterms:created>
  <dc:creator>Microsoft Office User</dc:creator>
</cp:coreProperties>
</file>